
<file path=[Content_Types].xml><?xml version="1.0" encoding="utf-8"?>
<Types xmlns="http://schemas.openxmlformats.org/package/2006/content-types">
  <Default Extension="jpeg" ContentType="image/jpeg"/>
  <Default Extension="png" ContentType="image/pn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media/image1.svg" ContentType="image/svg+xml"/>
  <Override PartName="/ppt/media/image2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20"/>
  </p:handoutMasterIdLst>
  <p:sldIdLst>
    <p:sldId id="256" r:id="rId3"/>
    <p:sldId id="259" r:id="rId5"/>
    <p:sldId id="284" r:id="rId6"/>
    <p:sldId id="260" r:id="rId7"/>
    <p:sldId id="274" r:id="rId8"/>
    <p:sldId id="300" r:id="rId9"/>
    <p:sldId id="285" r:id="rId10"/>
    <p:sldId id="289" r:id="rId11"/>
    <p:sldId id="301" r:id="rId12"/>
    <p:sldId id="302" r:id="rId13"/>
    <p:sldId id="304" r:id="rId14"/>
    <p:sldId id="286" r:id="rId15"/>
    <p:sldId id="269" r:id="rId16"/>
    <p:sldId id="311" r:id="rId17"/>
    <p:sldId id="312" r:id="rId18"/>
    <p:sldId id="288" r:id="rId19"/>
  </p:sldIdLst>
  <p:sldSz cx="9144000" cy="5143500" type="screen16x9"/>
  <p:notesSz cx="6858000" cy="9144000"/>
  <p:defaultTextStyle>
    <a:defPPr>
      <a:defRPr lang="zh-CN"/>
    </a:defPPr>
    <a:lvl1pPr marL="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495E"/>
    <a:srgbClr val="232323"/>
    <a:srgbClr val="FAFAFA"/>
    <a:srgbClr val="DCE3E8"/>
    <a:srgbClr val="D9E2EB"/>
    <a:srgbClr val="848484"/>
    <a:srgbClr val="9B9B9B"/>
    <a:srgbClr val="F0F0F0"/>
    <a:srgbClr val="F6F4F7"/>
    <a:srgbClr val="192A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48" d="100"/>
          <a:sy n="148" d="100"/>
        </p:scale>
        <p:origin x="516" y="114"/>
      </p:cViewPr>
      <p:guideLst>
        <p:guide orient="horz" pos="2279"/>
        <p:guide orient="horz" pos="1768"/>
        <p:guide pos="3187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-3888" y="-72"/>
      </p:cViewPr>
      <p:guideLst>
        <p:guide orient="horz" pos="2818"/>
        <p:guide pos="2223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3" Type="http://schemas.openxmlformats.org/officeDocument/2006/relationships/tableStyles" Target="tableStyles.xml"/><Relationship Id="rId22" Type="http://schemas.openxmlformats.org/officeDocument/2006/relationships/viewProps" Target="viewProps.xml"/><Relationship Id="rId21" Type="http://schemas.openxmlformats.org/officeDocument/2006/relationships/presProps" Target="presProps.xml"/><Relationship Id="rId20" Type="http://schemas.openxmlformats.org/officeDocument/2006/relationships/handoutMaster" Target="handoutMasters/handoutMaster1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4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628650" y="273844"/>
            <a:ext cx="7886700" cy="4358879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eelOff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577228" y="1023443"/>
            <a:ext cx="468000" cy="28800"/>
          </a:xfrm>
          <a:prstGeom prst="rect">
            <a:avLst/>
          </a:prstGeom>
          <a:solidFill>
            <a:srgbClr val="334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3495E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eelOff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0" y="1333829"/>
            <a:ext cx="3655181" cy="617934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400"/>
            </a:lvl4pPr>
            <a:lvl5pPr marL="1371600" indent="0">
              <a:buNone/>
              <a:defRPr sz="1400"/>
            </a:lvl5pPr>
            <a:lvl6pPr marL="1714500" indent="0">
              <a:buNone/>
              <a:defRPr sz="1400"/>
            </a:lvl6pPr>
            <a:lvl7pPr marL="2057400" indent="0">
              <a:buNone/>
              <a:defRPr sz="1400"/>
            </a:lvl7pPr>
            <a:lvl8pPr marL="2400300" indent="0">
              <a:buNone/>
              <a:defRPr sz="1400"/>
            </a:lvl8pPr>
            <a:lvl9pPr marL="27432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0" y="1999034"/>
            <a:ext cx="3655181" cy="264321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333829"/>
            <a:ext cx="3673182" cy="617934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400"/>
            </a:lvl4pPr>
            <a:lvl5pPr marL="1371600" indent="0">
              <a:buNone/>
              <a:defRPr sz="1400"/>
            </a:lvl5pPr>
            <a:lvl6pPr marL="1714500" indent="0">
              <a:buNone/>
              <a:defRPr sz="1400"/>
            </a:lvl6pPr>
            <a:lvl7pPr marL="2057400" indent="0">
              <a:buNone/>
              <a:defRPr sz="1400"/>
            </a:lvl7pPr>
            <a:lvl8pPr marL="2400300" indent="0">
              <a:buNone/>
              <a:defRPr sz="1400"/>
            </a:lvl8pPr>
            <a:lvl9pPr marL="27432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1999034"/>
            <a:ext cx="3673182" cy="264321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eelOff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eelOff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eelOff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3124012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342901"/>
            <a:ext cx="4629150" cy="4052888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3124012" cy="2858691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400"/>
            </a:lvl2pPr>
            <a:lvl3pPr marL="685800" indent="0">
              <a:buNone/>
              <a:defRPr sz="1200"/>
            </a:lvl3pPr>
            <a:lvl4pPr marL="1028700" indent="0">
              <a:buNone/>
              <a:defRPr sz="1100"/>
            </a:lvl4pPr>
            <a:lvl5pPr marL="1371600" indent="0">
              <a:buNone/>
              <a:defRPr sz="1100"/>
            </a:lvl5pPr>
            <a:lvl6pPr marL="1714500" indent="0">
              <a:buNone/>
              <a:defRPr sz="1100"/>
            </a:lvl6pPr>
            <a:lvl7pPr marL="2057400" indent="0">
              <a:buNone/>
              <a:defRPr sz="1100"/>
            </a:lvl7pPr>
            <a:lvl8pPr marL="2400300" indent="0">
              <a:buNone/>
              <a:defRPr sz="1100"/>
            </a:lvl8pPr>
            <a:lvl9pPr marL="2743200" indent="0">
              <a:buNone/>
              <a:defRPr sz="11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eelOff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.svg"/><Relationship Id="rId3" Type="http://schemas.openxmlformats.org/officeDocument/2006/relationships/image" Target="../media/image3.png"/><Relationship Id="rId2" Type="http://schemas.openxmlformats.org/officeDocument/2006/relationships/image" Target="../media/image6.GIF"/><Relationship Id="rId1" Type="http://schemas.openxmlformats.org/officeDocument/2006/relationships/tags" Target="../tags/tag1.xml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.svg"/><Relationship Id="rId3" Type="http://schemas.openxmlformats.org/officeDocument/2006/relationships/image" Target="../media/image3.png"/><Relationship Id="rId2" Type="http://schemas.openxmlformats.org/officeDocument/2006/relationships/image" Target="../media/image7.GIF"/><Relationship Id="rId1" Type="http://schemas.openxmlformats.org/officeDocument/2006/relationships/tags" Target="../tags/tag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3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2.svg"/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4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2.svg"/><Relationship Id="rId3" Type="http://schemas.openxmlformats.org/officeDocument/2006/relationships/image" Target="../media/image10.png"/><Relationship Id="rId2" Type="http://schemas.openxmlformats.org/officeDocument/2006/relationships/image" Target="../media/image8.jpeg"/><Relationship Id="rId1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5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2.svg"/><Relationship Id="rId3" Type="http://schemas.openxmlformats.org/officeDocument/2006/relationships/image" Target="../media/image10.png"/><Relationship Id="rId2" Type="http://schemas.openxmlformats.org/officeDocument/2006/relationships/image" Target="../media/image8.jpeg"/><Relationship Id="rId1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.GIF"/><Relationship Id="rId2" Type="http://schemas.openxmlformats.org/officeDocument/2006/relationships/image" Target="../media/image1.svg"/><Relationship Id="rId1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/>
        </p:nvSpPr>
        <p:spPr>
          <a:xfrm>
            <a:off x="2631697" y="3854109"/>
            <a:ext cx="4107936" cy="321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500" dirty="0">
                <a:solidFill>
                  <a:srgbClr val="33495E"/>
                </a:solidFill>
                <a:latin typeface="+mn-ea"/>
              </a:rPr>
              <a:t>2017211142-</a:t>
            </a:r>
            <a:r>
              <a:rPr lang="zh-CN" altLang="en-US" sz="1500" dirty="0">
                <a:solidFill>
                  <a:srgbClr val="33495E"/>
                </a:solidFill>
                <a:latin typeface="+mn-ea"/>
              </a:rPr>
              <a:t>李丹阳</a:t>
            </a:r>
            <a:endParaRPr lang="zh-CN" altLang="en-US" sz="1500" dirty="0">
              <a:solidFill>
                <a:srgbClr val="33495E"/>
              </a:solidFill>
              <a:latin typeface="+mn-ea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193026" y="1362591"/>
            <a:ext cx="6757949" cy="920750"/>
          </a:xfrm>
          <a:prstGeom prst="rect">
            <a:avLst/>
          </a:prstGeom>
          <a:noFill/>
        </p:spPr>
        <p:txBody>
          <a:bodyPr wrap="square" lIns="91413" tIns="45706" rIns="91413" bIns="45706" rtlCol="0">
            <a:spAutoFit/>
          </a:bodyPr>
          <a:lstStyle/>
          <a:p>
            <a:pPr algn="ctr"/>
            <a:r>
              <a:rPr lang="en-US" altLang="zh-CN" sz="5400" dirty="0">
                <a:solidFill>
                  <a:srgbClr val="33495E"/>
                </a:solidFill>
                <a:latin typeface="+mn-ea"/>
              </a:rPr>
              <a:t>Android</a:t>
            </a:r>
            <a:r>
              <a:rPr lang="zh-CN" altLang="en-US" sz="5400" dirty="0">
                <a:solidFill>
                  <a:srgbClr val="33495E"/>
                </a:solidFill>
                <a:latin typeface="+mn-ea"/>
              </a:rPr>
              <a:t>开发</a:t>
            </a:r>
            <a:endParaRPr lang="zh-CN" altLang="en-US" sz="5400" dirty="0">
              <a:solidFill>
                <a:srgbClr val="33495E"/>
              </a:solidFill>
              <a:latin typeface="+mn-ea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737739" y="2135705"/>
            <a:ext cx="5667197" cy="335915"/>
          </a:xfrm>
          <a:prstGeom prst="rect">
            <a:avLst/>
          </a:prstGeom>
          <a:noFill/>
        </p:spPr>
        <p:txBody>
          <a:bodyPr wrap="square" lIns="91413" tIns="45706" rIns="91413" bIns="45706" rtlCol="0">
            <a:noAutofit/>
          </a:bodyPr>
          <a:lstStyle/>
          <a:p>
            <a:pPr algn="dist"/>
            <a:r>
              <a:rPr lang="en-US" altLang="zh-CN" sz="1600" spc="300" dirty="0">
                <a:solidFill>
                  <a:srgbClr val="33495E"/>
                </a:solidFill>
                <a:latin typeface="+mn-ea"/>
              </a:rPr>
              <a:t>                                 </a:t>
            </a:r>
            <a:r>
              <a:rPr lang="en-US" altLang="zh-CN" sz="1800" spc="300" dirty="0">
                <a:solidFill>
                  <a:srgbClr val="33495E"/>
                </a:solidFill>
                <a:latin typeface="+mn-ea"/>
              </a:rPr>
              <a:t> </a:t>
            </a:r>
            <a:r>
              <a:rPr lang="en-US" altLang="zh-CN" sz="2400" spc="300" dirty="0">
                <a:solidFill>
                  <a:srgbClr val="33495E"/>
                </a:solidFill>
                <a:latin typeface="+mn-ea"/>
              </a:rPr>
              <a:t>—</a:t>
            </a:r>
            <a:r>
              <a:rPr lang="zh-CN" altLang="en-US" sz="2400" spc="300" dirty="0">
                <a:solidFill>
                  <a:srgbClr val="33495E"/>
                </a:solidFill>
                <a:latin typeface="+mn-ea"/>
              </a:rPr>
              <a:t>短视频</a:t>
            </a:r>
            <a:r>
              <a:rPr lang="en-US" altLang="zh-CN" sz="2400" spc="300" dirty="0">
                <a:solidFill>
                  <a:srgbClr val="33495E"/>
                </a:solidFill>
                <a:latin typeface="+mn-ea"/>
              </a:rPr>
              <a:t>App</a:t>
            </a:r>
            <a:endParaRPr lang="en-US" altLang="zh-CN" sz="2400" spc="300" dirty="0">
              <a:solidFill>
                <a:srgbClr val="33495E"/>
              </a:solidFill>
              <a:latin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ripple dir="l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文本框 10"/>
          <p:cNvSpPr txBox="1"/>
          <p:nvPr/>
        </p:nvSpPr>
        <p:spPr>
          <a:xfrm>
            <a:off x="484782" y="465352"/>
            <a:ext cx="2448272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>
                <a:solidFill>
                  <a:srgbClr val="33495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创新点</a:t>
            </a:r>
            <a:endParaRPr lang="zh-CN" altLang="en-US" sz="1800" dirty="0">
              <a:solidFill>
                <a:srgbClr val="33495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r>
              <a:rPr lang="en-US" altLang="zh-CN" sz="1000" dirty="0">
                <a:solidFill>
                  <a:srgbClr val="33495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Innovation points</a:t>
            </a:r>
            <a:endParaRPr lang="zh-CN" altLang="en-US" sz="1000" dirty="0">
              <a:solidFill>
                <a:srgbClr val="33495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6" name="Freeform 1812"/>
          <p:cNvSpPr/>
          <p:nvPr/>
        </p:nvSpPr>
        <p:spPr>
          <a:xfrm>
            <a:off x="669695" y="2484212"/>
            <a:ext cx="504874" cy="511254"/>
          </a:xfrm>
          <a:prstGeom prst="roundRect">
            <a:avLst/>
          </a:prstGeom>
          <a:solidFill>
            <a:srgbClr val="33495E"/>
          </a:solidFill>
          <a:ln w="9525">
            <a:noFill/>
          </a:ln>
        </p:spPr>
        <p:txBody>
          <a:bodyPr lIns="68580" tIns="34290" rIns="68580" bIns="34290"/>
          <a:lstStyle/>
          <a:p>
            <a:endParaRPr lang="zh-CN" altLang="en-US"/>
          </a:p>
        </p:txBody>
      </p:sp>
      <p:sp>
        <p:nvSpPr>
          <p:cNvPr id="27" name="Freeform 1830"/>
          <p:cNvSpPr>
            <a:spLocks noEditPoints="1"/>
          </p:cNvSpPr>
          <p:nvPr/>
        </p:nvSpPr>
        <p:spPr>
          <a:xfrm>
            <a:off x="678447" y="2650357"/>
            <a:ext cx="143351" cy="249555"/>
          </a:xfrm>
          <a:custGeom>
            <a:avLst/>
            <a:gdLst>
              <a:gd name="txL" fmla="*/ 0 w 35"/>
              <a:gd name="txT" fmla="*/ 0 h 61"/>
              <a:gd name="txR" fmla="*/ 35 w 35"/>
              <a:gd name="txB" fmla="*/ 61 h 61"/>
            </a:gdLst>
            <a:ahLst/>
            <a:cxnLst>
              <a:cxn ang="0">
                <a:pos x="11611" y="354012"/>
              </a:cxn>
              <a:cxn ang="0">
                <a:pos x="0" y="354012"/>
              </a:cxn>
              <a:cxn ang="0">
                <a:pos x="0" y="354012"/>
              </a:cxn>
              <a:cxn ang="0">
                <a:pos x="11611" y="354012"/>
              </a:cxn>
              <a:cxn ang="0">
                <a:pos x="156754" y="5803"/>
              </a:cxn>
              <a:cxn ang="0">
                <a:pos x="174171" y="34821"/>
              </a:cxn>
              <a:cxn ang="0">
                <a:pos x="203200" y="139283"/>
              </a:cxn>
              <a:cxn ang="0">
                <a:pos x="174171" y="34821"/>
              </a:cxn>
              <a:cxn ang="0">
                <a:pos x="156754" y="5803"/>
              </a:cxn>
              <a:cxn ang="0">
                <a:pos x="156754" y="5803"/>
              </a:cxn>
              <a:cxn ang="0">
                <a:pos x="156754" y="5803"/>
              </a:cxn>
              <a:cxn ang="0">
                <a:pos x="156754" y="5803"/>
              </a:cxn>
              <a:cxn ang="0">
                <a:pos x="150949" y="0"/>
              </a:cxn>
              <a:cxn ang="0">
                <a:pos x="156754" y="5803"/>
              </a:cxn>
              <a:cxn ang="0">
                <a:pos x="150949" y="0"/>
              </a:cxn>
              <a:cxn ang="0">
                <a:pos x="150949" y="0"/>
              </a:cxn>
              <a:cxn ang="0">
                <a:pos x="150949" y="0"/>
              </a:cxn>
              <a:cxn ang="0">
                <a:pos x="150949" y="0"/>
              </a:cxn>
              <a:cxn ang="0">
                <a:pos x="150949" y="0"/>
              </a:cxn>
              <a:cxn ang="0">
                <a:pos x="150949" y="0"/>
              </a:cxn>
              <a:cxn ang="0">
                <a:pos x="150949" y="0"/>
              </a:cxn>
            </a:cxnLst>
            <a:rect l="txL" t="txT" r="txR" b="txB"/>
            <a:pathLst>
              <a:path w="35" h="61">
                <a:moveTo>
                  <a:pt x="2" y="61"/>
                </a:moveTo>
                <a:cubicBezTo>
                  <a:pt x="1" y="61"/>
                  <a:pt x="0" y="61"/>
                  <a:pt x="0" y="61"/>
                </a:cubicBezTo>
                <a:cubicBezTo>
                  <a:pt x="0" y="61"/>
                  <a:pt x="0" y="61"/>
                  <a:pt x="0" y="61"/>
                </a:cubicBezTo>
                <a:cubicBezTo>
                  <a:pt x="0" y="61"/>
                  <a:pt x="1" y="61"/>
                  <a:pt x="2" y="61"/>
                </a:cubicBezTo>
                <a:moveTo>
                  <a:pt x="27" y="1"/>
                </a:moveTo>
                <a:cubicBezTo>
                  <a:pt x="28" y="3"/>
                  <a:pt x="29" y="4"/>
                  <a:pt x="30" y="6"/>
                </a:cubicBezTo>
                <a:cubicBezTo>
                  <a:pt x="34" y="12"/>
                  <a:pt x="35" y="18"/>
                  <a:pt x="35" y="24"/>
                </a:cubicBezTo>
                <a:cubicBezTo>
                  <a:pt x="35" y="18"/>
                  <a:pt x="34" y="12"/>
                  <a:pt x="30" y="6"/>
                </a:cubicBezTo>
                <a:cubicBezTo>
                  <a:pt x="29" y="4"/>
                  <a:pt x="28" y="3"/>
                  <a:pt x="27" y="1"/>
                </a:cubicBezTo>
                <a:moveTo>
                  <a:pt x="27" y="1"/>
                </a:moveTo>
                <a:cubicBezTo>
                  <a:pt x="27" y="1"/>
                  <a:pt x="27" y="1"/>
                  <a:pt x="27" y="1"/>
                </a:cubicBezTo>
                <a:cubicBezTo>
                  <a:pt x="27" y="1"/>
                  <a:pt x="27" y="1"/>
                  <a:pt x="27" y="1"/>
                </a:cubicBezTo>
                <a:moveTo>
                  <a:pt x="26" y="0"/>
                </a:moveTo>
                <a:cubicBezTo>
                  <a:pt x="27" y="1"/>
                  <a:pt x="27" y="1"/>
                  <a:pt x="27" y="1"/>
                </a:cubicBezTo>
                <a:cubicBezTo>
                  <a:pt x="27" y="1"/>
                  <a:pt x="27" y="1"/>
                  <a:pt x="26" y="0"/>
                </a:cubicBezTo>
                <a:moveTo>
                  <a:pt x="26" y="0"/>
                </a:moveTo>
                <a:cubicBezTo>
                  <a:pt x="26" y="0"/>
                  <a:pt x="26" y="0"/>
                  <a:pt x="26" y="0"/>
                </a:cubicBezTo>
                <a:cubicBezTo>
                  <a:pt x="26" y="0"/>
                  <a:pt x="26" y="0"/>
                  <a:pt x="26" y="0"/>
                </a:cubicBezTo>
                <a:moveTo>
                  <a:pt x="26" y="0"/>
                </a:moveTo>
                <a:cubicBezTo>
                  <a:pt x="26" y="0"/>
                  <a:pt x="26" y="0"/>
                  <a:pt x="26" y="0"/>
                </a:cubicBezTo>
                <a:cubicBezTo>
                  <a:pt x="26" y="0"/>
                  <a:pt x="26" y="0"/>
                  <a:pt x="26" y="0"/>
                </a:cubicBezTo>
              </a:path>
            </a:pathLst>
          </a:custGeom>
          <a:solidFill>
            <a:srgbClr val="313A42">
              <a:alpha val="100000"/>
            </a:srgbClr>
          </a:solidFill>
          <a:ln w="9525">
            <a:noFill/>
          </a:ln>
        </p:spPr>
        <p:txBody>
          <a:bodyPr lIns="68580" tIns="34290" rIns="68580" bIns="34290"/>
          <a:lstStyle/>
          <a:p>
            <a:endParaRPr lang="zh-CN" altLang="en-US"/>
          </a:p>
        </p:txBody>
      </p:sp>
      <p:sp>
        <p:nvSpPr>
          <p:cNvPr id="31" name="MH_Text_1"/>
          <p:cNvSpPr txBox="1"/>
          <p:nvPr/>
        </p:nvSpPr>
        <p:spPr>
          <a:xfrm>
            <a:off x="1210144" y="2484118"/>
            <a:ext cx="3972635" cy="499669"/>
          </a:xfrm>
          <a:prstGeom prst="rect">
            <a:avLst/>
          </a:prstGeom>
          <a:noFill/>
        </p:spPr>
        <p:txBody>
          <a:bodyPr lIns="68580" tIns="34290" rIns="68580" bIns="34290" anchor="ctr"/>
          <a:lstStyle/>
          <a:p>
            <a:pPr fontAlgn="auto">
              <a:lnSpc>
                <a:spcPct val="150000"/>
              </a:lnSpc>
            </a:pPr>
            <a:r>
              <a:rPr lang="zh-CN" altLang="en-US" dirty="0">
                <a:solidFill>
                  <a:srgbClr val="23232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视频暂停时弹出</a:t>
            </a:r>
            <a:r>
              <a:rPr lang="en-US" altLang="zh-CN" dirty="0">
                <a:solidFill>
                  <a:srgbClr val="23232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“</a:t>
            </a:r>
            <a:r>
              <a:rPr lang="zh-CN" altLang="en-US" dirty="0">
                <a:solidFill>
                  <a:srgbClr val="23232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休息一下</a:t>
            </a:r>
            <a:r>
              <a:rPr lang="en-US" altLang="zh-CN" dirty="0">
                <a:solidFill>
                  <a:srgbClr val="23232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”</a:t>
            </a:r>
            <a:r>
              <a:rPr lang="zh-CN" altLang="en-US" dirty="0">
                <a:solidFill>
                  <a:srgbClr val="23232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的图标和文字。</a:t>
            </a:r>
            <a:endParaRPr lang="zh-CN" altLang="en-US" dirty="0">
              <a:solidFill>
                <a:srgbClr val="23232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64" name="TextBox 1957"/>
          <p:cNvSpPr/>
          <p:nvPr/>
        </p:nvSpPr>
        <p:spPr>
          <a:xfrm>
            <a:off x="682909" y="2541051"/>
            <a:ext cx="498337" cy="37592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lIns="68580" tIns="34290" rIns="68580" bIns="34290">
            <a:spAutoFit/>
          </a:bodyPr>
          <a:lstStyle/>
          <a:p>
            <a:pPr lvl="0" algn="ctr"/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05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945255" y="3662045"/>
            <a:ext cx="181102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这是一个动图</a:t>
            </a:r>
            <a:endParaRPr lang="zh-CN" altLang="en-US"/>
          </a:p>
        </p:txBody>
      </p:sp>
      <p:pic>
        <p:nvPicPr>
          <p:cNvPr id="4" name="图片 3" descr="休息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994400" y="902335"/>
            <a:ext cx="2055495" cy="3653790"/>
          </a:xfrm>
          <a:prstGeom prst="rect">
            <a:avLst/>
          </a:prstGeom>
        </p:spPr>
      </p:pic>
      <p:pic>
        <p:nvPicPr>
          <p:cNvPr id="5" name="图片 4" descr="20252600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20640" y="3536315"/>
            <a:ext cx="558800" cy="558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文本框 10"/>
          <p:cNvSpPr txBox="1"/>
          <p:nvPr/>
        </p:nvSpPr>
        <p:spPr>
          <a:xfrm>
            <a:off x="484782" y="465352"/>
            <a:ext cx="2448272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>
                <a:solidFill>
                  <a:srgbClr val="33495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创新点</a:t>
            </a:r>
            <a:endParaRPr lang="zh-CN" altLang="en-US" sz="1800" dirty="0">
              <a:solidFill>
                <a:srgbClr val="33495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r>
              <a:rPr lang="en-US" altLang="zh-CN" sz="1000" dirty="0">
                <a:solidFill>
                  <a:srgbClr val="33495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Innovation points</a:t>
            </a:r>
            <a:endParaRPr lang="zh-CN" altLang="en-US" sz="1000" dirty="0">
              <a:solidFill>
                <a:srgbClr val="33495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7" name="Freeform 1830"/>
          <p:cNvSpPr>
            <a:spLocks noEditPoints="1"/>
          </p:cNvSpPr>
          <p:nvPr/>
        </p:nvSpPr>
        <p:spPr>
          <a:xfrm>
            <a:off x="1416952" y="2645277"/>
            <a:ext cx="143351" cy="249555"/>
          </a:xfrm>
          <a:custGeom>
            <a:avLst/>
            <a:gdLst>
              <a:gd name="txL" fmla="*/ 0 w 35"/>
              <a:gd name="txT" fmla="*/ 0 h 61"/>
              <a:gd name="txR" fmla="*/ 35 w 35"/>
              <a:gd name="txB" fmla="*/ 61 h 61"/>
            </a:gdLst>
            <a:ahLst/>
            <a:cxnLst>
              <a:cxn ang="0">
                <a:pos x="11611" y="354012"/>
              </a:cxn>
              <a:cxn ang="0">
                <a:pos x="0" y="354012"/>
              </a:cxn>
              <a:cxn ang="0">
                <a:pos x="0" y="354012"/>
              </a:cxn>
              <a:cxn ang="0">
                <a:pos x="11611" y="354012"/>
              </a:cxn>
              <a:cxn ang="0">
                <a:pos x="156754" y="5803"/>
              </a:cxn>
              <a:cxn ang="0">
                <a:pos x="174171" y="34821"/>
              </a:cxn>
              <a:cxn ang="0">
                <a:pos x="203200" y="139283"/>
              </a:cxn>
              <a:cxn ang="0">
                <a:pos x="174171" y="34821"/>
              </a:cxn>
              <a:cxn ang="0">
                <a:pos x="156754" y="5803"/>
              </a:cxn>
              <a:cxn ang="0">
                <a:pos x="156754" y="5803"/>
              </a:cxn>
              <a:cxn ang="0">
                <a:pos x="156754" y="5803"/>
              </a:cxn>
              <a:cxn ang="0">
                <a:pos x="156754" y="5803"/>
              </a:cxn>
              <a:cxn ang="0">
                <a:pos x="150949" y="0"/>
              </a:cxn>
              <a:cxn ang="0">
                <a:pos x="156754" y="5803"/>
              </a:cxn>
              <a:cxn ang="0">
                <a:pos x="150949" y="0"/>
              </a:cxn>
              <a:cxn ang="0">
                <a:pos x="150949" y="0"/>
              </a:cxn>
              <a:cxn ang="0">
                <a:pos x="150949" y="0"/>
              </a:cxn>
              <a:cxn ang="0">
                <a:pos x="150949" y="0"/>
              </a:cxn>
              <a:cxn ang="0">
                <a:pos x="150949" y="0"/>
              </a:cxn>
              <a:cxn ang="0">
                <a:pos x="150949" y="0"/>
              </a:cxn>
              <a:cxn ang="0">
                <a:pos x="150949" y="0"/>
              </a:cxn>
            </a:cxnLst>
            <a:rect l="txL" t="txT" r="txR" b="txB"/>
            <a:pathLst>
              <a:path w="35" h="61">
                <a:moveTo>
                  <a:pt x="2" y="61"/>
                </a:moveTo>
                <a:cubicBezTo>
                  <a:pt x="1" y="61"/>
                  <a:pt x="0" y="61"/>
                  <a:pt x="0" y="61"/>
                </a:cubicBezTo>
                <a:cubicBezTo>
                  <a:pt x="0" y="61"/>
                  <a:pt x="0" y="61"/>
                  <a:pt x="0" y="61"/>
                </a:cubicBezTo>
                <a:cubicBezTo>
                  <a:pt x="0" y="61"/>
                  <a:pt x="1" y="61"/>
                  <a:pt x="2" y="61"/>
                </a:cubicBezTo>
                <a:moveTo>
                  <a:pt x="27" y="1"/>
                </a:moveTo>
                <a:cubicBezTo>
                  <a:pt x="28" y="3"/>
                  <a:pt x="29" y="4"/>
                  <a:pt x="30" y="6"/>
                </a:cubicBezTo>
                <a:cubicBezTo>
                  <a:pt x="34" y="12"/>
                  <a:pt x="35" y="18"/>
                  <a:pt x="35" y="24"/>
                </a:cubicBezTo>
                <a:cubicBezTo>
                  <a:pt x="35" y="18"/>
                  <a:pt x="34" y="12"/>
                  <a:pt x="30" y="6"/>
                </a:cubicBezTo>
                <a:cubicBezTo>
                  <a:pt x="29" y="4"/>
                  <a:pt x="28" y="3"/>
                  <a:pt x="27" y="1"/>
                </a:cubicBezTo>
                <a:moveTo>
                  <a:pt x="27" y="1"/>
                </a:moveTo>
                <a:cubicBezTo>
                  <a:pt x="27" y="1"/>
                  <a:pt x="27" y="1"/>
                  <a:pt x="27" y="1"/>
                </a:cubicBezTo>
                <a:cubicBezTo>
                  <a:pt x="27" y="1"/>
                  <a:pt x="27" y="1"/>
                  <a:pt x="27" y="1"/>
                </a:cubicBezTo>
                <a:moveTo>
                  <a:pt x="26" y="0"/>
                </a:moveTo>
                <a:cubicBezTo>
                  <a:pt x="27" y="1"/>
                  <a:pt x="27" y="1"/>
                  <a:pt x="27" y="1"/>
                </a:cubicBezTo>
                <a:cubicBezTo>
                  <a:pt x="27" y="1"/>
                  <a:pt x="27" y="1"/>
                  <a:pt x="26" y="0"/>
                </a:cubicBezTo>
                <a:moveTo>
                  <a:pt x="26" y="0"/>
                </a:moveTo>
                <a:cubicBezTo>
                  <a:pt x="26" y="0"/>
                  <a:pt x="26" y="0"/>
                  <a:pt x="26" y="0"/>
                </a:cubicBezTo>
                <a:cubicBezTo>
                  <a:pt x="26" y="0"/>
                  <a:pt x="26" y="0"/>
                  <a:pt x="26" y="0"/>
                </a:cubicBezTo>
                <a:moveTo>
                  <a:pt x="26" y="0"/>
                </a:moveTo>
                <a:cubicBezTo>
                  <a:pt x="26" y="0"/>
                  <a:pt x="26" y="0"/>
                  <a:pt x="26" y="0"/>
                </a:cubicBezTo>
                <a:cubicBezTo>
                  <a:pt x="26" y="0"/>
                  <a:pt x="26" y="0"/>
                  <a:pt x="26" y="0"/>
                </a:cubicBezTo>
              </a:path>
            </a:pathLst>
          </a:custGeom>
          <a:solidFill>
            <a:srgbClr val="313A42">
              <a:alpha val="100000"/>
            </a:srgbClr>
          </a:solidFill>
          <a:ln w="9525">
            <a:noFill/>
          </a:ln>
        </p:spPr>
        <p:txBody>
          <a:bodyPr lIns="68580" tIns="34290" rIns="68580" bIns="34290"/>
          <a:lstStyle/>
          <a:p>
            <a:endParaRPr lang="zh-CN" altLang="en-US"/>
          </a:p>
        </p:txBody>
      </p:sp>
      <p:sp>
        <p:nvSpPr>
          <p:cNvPr id="31" name="MH_Text_1"/>
          <p:cNvSpPr txBox="1"/>
          <p:nvPr/>
        </p:nvSpPr>
        <p:spPr>
          <a:xfrm>
            <a:off x="1948649" y="2479038"/>
            <a:ext cx="3972635" cy="499669"/>
          </a:xfrm>
          <a:prstGeom prst="rect">
            <a:avLst/>
          </a:prstGeom>
          <a:noFill/>
        </p:spPr>
        <p:txBody>
          <a:bodyPr lIns="68580" tIns="34290" rIns="68580" bIns="34290" anchor="ctr"/>
          <a:lstStyle/>
          <a:p>
            <a:pPr fontAlgn="auto">
              <a:lnSpc>
                <a:spcPct val="150000"/>
              </a:lnSpc>
            </a:pPr>
            <a:r>
              <a:rPr lang="zh-CN" altLang="en-US" dirty="0">
                <a:solidFill>
                  <a:srgbClr val="23232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双击视频弹出点赞爱心</a:t>
            </a:r>
            <a:r>
              <a:rPr lang="zh-CN" altLang="en-US" dirty="0">
                <a:solidFill>
                  <a:srgbClr val="23232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图标。</a:t>
            </a:r>
            <a:endParaRPr lang="zh-CN" altLang="en-US" dirty="0">
              <a:solidFill>
                <a:srgbClr val="23232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945255" y="3662045"/>
            <a:ext cx="181102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这是一个动图</a:t>
            </a:r>
            <a:endParaRPr lang="zh-CN" altLang="en-US"/>
          </a:p>
        </p:txBody>
      </p:sp>
      <p:pic>
        <p:nvPicPr>
          <p:cNvPr id="5" name="图片 4" descr="点赞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921375" y="800735"/>
            <a:ext cx="2169160" cy="3856355"/>
          </a:xfrm>
          <a:prstGeom prst="rect">
            <a:avLst/>
          </a:prstGeom>
        </p:spPr>
      </p:pic>
      <p:pic>
        <p:nvPicPr>
          <p:cNvPr id="4" name="图片 3" descr="20252600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20640" y="3536315"/>
            <a:ext cx="558800" cy="558800"/>
          </a:xfrm>
          <a:prstGeom prst="rect">
            <a:avLst/>
          </a:prstGeom>
        </p:spPr>
      </p:pic>
      <p:sp>
        <p:nvSpPr>
          <p:cNvPr id="24" name="Freeform 1812"/>
          <p:cNvSpPr/>
          <p:nvPr/>
        </p:nvSpPr>
        <p:spPr>
          <a:xfrm>
            <a:off x="1416455" y="2478861"/>
            <a:ext cx="504874" cy="511254"/>
          </a:xfrm>
          <a:prstGeom prst="roundRect">
            <a:avLst/>
          </a:prstGeom>
          <a:noFill/>
          <a:ln w="9525">
            <a:solidFill>
              <a:srgbClr val="33495E"/>
            </a:solidFill>
          </a:ln>
        </p:spPr>
        <p:txBody>
          <a:bodyPr lIns="68580" tIns="34290" rIns="68580" bIns="34290"/>
          <a:p>
            <a:endParaRPr lang="zh-CN" altLang="en-US"/>
          </a:p>
        </p:txBody>
      </p:sp>
      <p:sp>
        <p:nvSpPr>
          <p:cNvPr id="65" name="TextBox 1957"/>
          <p:cNvSpPr/>
          <p:nvPr/>
        </p:nvSpPr>
        <p:spPr>
          <a:xfrm>
            <a:off x="1419395" y="2552760"/>
            <a:ext cx="498337" cy="37592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lIns="68580" tIns="34290" rIns="68580" bIns="34290">
            <a:spAutoFit/>
          </a:bodyPr>
          <a:p>
            <a:pPr lvl="0" algn="ctr"/>
            <a:r>
              <a:rPr lang="en-US" altLang="zh-CN" sz="2000" dirty="0" smtClean="0">
                <a:solidFill>
                  <a:srgbClr val="33495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06</a:t>
            </a:r>
            <a:endParaRPr lang="zh-CN" altLang="en-US" sz="2000" dirty="0">
              <a:solidFill>
                <a:srgbClr val="33495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10"/>
          <p:cNvSpPr txBox="1"/>
          <p:nvPr/>
        </p:nvSpPr>
        <p:spPr>
          <a:xfrm>
            <a:off x="798765" y="1968925"/>
            <a:ext cx="5807947" cy="891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 smtClean="0">
                <a:solidFill>
                  <a:srgbClr val="33495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难点</a:t>
            </a:r>
            <a:endParaRPr lang="en-US" altLang="zh-CN" sz="3600" dirty="0" smtClean="0">
              <a:solidFill>
                <a:srgbClr val="33495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r>
              <a:rPr lang="en-US" altLang="zh-CN" sz="1600" dirty="0">
                <a:solidFill>
                  <a:srgbClr val="33495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Difficulties</a:t>
            </a:r>
            <a:endParaRPr lang="en-US" altLang="zh-CN" sz="1600" dirty="0">
              <a:solidFill>
                <a:srgbClr val="33495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9" name="文本框 11"/>
          <p:cNvSpPr txBox="1"/>
          <p:nvPr/>
        </p:nvSpPr>
        <p:spPr>
          <a:xfrm>
            <a:off x="798765" y="1267549"/>
            <a:ext cx="3251597" cy="80791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4800" dirty="0" smtClean="0">
                <a:solidFill>
                  <a:srgbClr val="33495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PART 03</a:t>
            </a:r>
            <a:endParaRPr lang="zh-CN" altLang="en-US" sz="4800" dirty="0">
              <a:solidFill>
                <a:srgbClr val="33495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901635" y="2898478"/>
            <a:ext cx="620754" cy="28800"/>
          </a:xfrm>
          <a:prstGeom prst="rect">
            <a:avLst/>
          </a:prstGeom>
          <a:solidFill>
            <a:srgbClr val="334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>
              <a:solidFill>
                <a:srgbClr val="33495E"/>
              </a:solidFill>
            </a:endParaRPr>
          </a:p>
        </p:txBody>
      </p:sp>
      <p:sp>
        <p:nvSpPr>
          <p:cNvPr id="7" name="文本框 11"/>
          <p:cNvSpPr txBox="1"/>
          <p:nvPr/>
        </p:nvSpPr>
        <p:spPr>
          <a:xfrm>
            <a:off x="5128391" y="1027075"/>
            <a:ext cx="3251597" cy="3131627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19900" i="1" dirty="0" smtClean="0">
                <a:solidFill>
                  <a:srgbClr val="DCE3E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03</a:t>
            </a:r>
            <a:endParaRPr lang="zh-CN" altLang="en-US" sz="19900" i="1" dirty="0">
              <a:solidFill>
                <a:srgbClr val="DCE3E8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文本框 10"/>
          <p:cNvSpPr txBox="1"/>
          <p:nvPr/>
        </p:nvSpPr>
        <p:spPr>
          <a:xfrm>
            <a:off x="484782" y="465352"/>
            <a:ext cx="2736302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>
                <a:solidFill>
                  <a:srgbClr val="33495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难点</a:t>
            </a:r>
            <a:endParaRPr lang="en-US" altLang="zh-CN" sz="1800" dirty="0">
              <a:solidFill>
                <a:srgbClr val="33495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r>
              <a:rPr lang="en-US" altLang="zh-CN" sz="1000" dirty="0">
                <a:solidFill>
                  <a:srgbClr val="33495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Difficulties</a:t>
            </a:r>
            <a:endParaRPr lang="zh-CN" altLang="en-US" sz="1000" dirty="0">
              <a:solidFill>
                <a:srgbClr val="33495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0" name="Rectangle 21" descr="318740-130P60HZ091"/>
          <p:cNvSpPr>
            <a:spLocks noChangeArrowheads="1"/>
          </p:cNvSpPr>
          <p:nvPr/>
        </p:nvSpPr>
        <p:spPr bwMode="auto">
          <a:xfrm>
            <a:off x="484505" y="1129030"/>
            <a:ext cx="8086725" cy="3608705"/>
          </a:xfrm>
          <a:prstGeom prst="rect">
            <a:avLst/>
          </a:prstGeom>
          <a:solidFill>
            <a:srgbClr val="33495E"/>
          </a:solidFill>
          <a:ln w="12700">
            <a:noFill/>
          </a:ln>
        </p:spPr>
        <p:txBody>
          <a:bodyPr/>
          <a:lstStyle/>
          <a:p>
            <a:endParaRPr lang="zh-CN" altLang="en-US">
              <a:blipFill dpi="0" rotWithShape="1"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838200" y="2072640"/>
            <a:ext cx="4322445" cy="20148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5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问题：一页只有一个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item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的功能需要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ViewPager2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完成，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ViewPager2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androidx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中的类，但是之前的代码使用的都是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support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库，导致了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support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与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androidx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不兼容，甚至想放弃使用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ViewPager2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。</a:t>
            </a:r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ts val="1500"/>
              </a:lnSpc>
            </a:pPr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ts val="15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解决办法：如右图在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Refactor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中选择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Migrate to AndroidX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。系统将会把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implement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support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库全部变为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androidx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库，例如原有的'com.android.support:appcompat-v7:28.0.0'变为了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'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androidx.appcompat:appcompat:1.0.0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'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。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但是原有的代码中仍会有一些报错，需要根据提示手动修改。</a:t>
            </a:r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5" name="文本框 159"/>
          <p:cNvSpPr txBox="1">
            <a:spLocks noChangeArrowheads="1"/>
          </p:cNvSpPr>
          <p:nvPr/>
        </p:nvSpPr>
        <p:spPr bwMode="auto">
          <a:xfrm>
            <a:off x="2214823" y="1421158"/>
            <a:ext cx="1569779" cy="36830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</a:rPr>
              <a:t>难点</a:t>
            </a:r>
            <a:r>
              <a:rPr lang="en-US" altLang="zh-CN" sz="1800" dirty="0">
                <a:solidFill>
                  <a:schemeClr val="bg1"/>
                </a:solidFill>
                <a:latin typeface="微软雅黑" panose="020B0503020204020204" pitchFamily="34" charset="-122"/>
              </a:rPr>
              <a:t>1</a:t>
            </a:r>
            <a:endParaRPr lang="en-US" altLang="zh-CN" sz="1800" dirty="0">
              <a:solidFill>
                <a:schemeClr val="bg1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9" name="图片 8" descr="屏幕截图(5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4085" y="1212850"/>
            <a:ext cx="1781810" cy="3440430"/>
          </a:xfrm>
          <a:prstGeom prst="rect">
            <a:avLst/>
          </a:prstGeom>
        </p:spPr>
      </p:pic>
      <p:pic>
        <p:nvPicPr>
          <p:cNvPr id="10" name="图片 9" descr="20252143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108835" y="1293495"/>
            <a:ext cx="623570" cy="6235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文本框 10"/>
          <p:cNvSpPr txBox="1"/>
          <p:nvPr/>
        </p:nvSpPr>
        <p:spPr>
          <a:xfrm>
            <a:off x="484782" y="465352"/>
            <a:ext cx="2736302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>
                <a:solidFill>
                  <a:srgbClr val="33495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难点</a:t>
            </a:r>
            <a:endParaRPr lang="en-US" altLang="zh-CN" sz="1800" dirty="0">
              <a:solidFill>
                <a:srgbClr val="33495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r>
              <a:rPr lang="en-US" altLang="zh-CN" sz="1000" dirty="0">
                <a:solidFill>
                  <a:srgbClr val="33495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Difficulties</a:t>
            </a:r>
            <a:endParaRPr lang="zh-CN" altLang="en-US" sz="1000" dirty="0">
              <a:solidFill>
                <a:srgbClr val="33495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0" name="Rectangle 21" descr="318740-130P60HZ091"/>
          <p:cNvSpPr>
            <a:spLocks noChangeArrowheads="1"/>
          </p:cNvSpPr>
          <p:nvPr/>
        </p:nvSpPr>
        <p:spPr bwMode="auto">
          <a:xfrm>
            <a:off x="484505" y="1129030"/>
            <a:ext cx="8086725" cy="3608705"/>
          </a:xfrm>
          <a:prstGeom prst="rect">
            <a:avLst/>
          </a:prstGeom>
          <a:solidFill>
            <a:srgbClr val="33495E"/>
          </a:solidFill>
          <a:ln w="12700">
            <a:noFill/>
          </a:ln>
        </p:spPr>
        <p:txBody>
          <a:bodyPr/>
          <a:lstStyle/>
          <a:p>
            <a:r>
              <a:rPr lang="en-US" altLang="zh-CN">
                <a:blipFill dpi="0" rotWithShape="1">
                  <a:blip r:embed="rId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</a:rPr>
              <a:t>yi</a:t>
            </a:r>
            <a:endParaRPr lang="en-US" altLang="zh-CN">
              <a:blipFill dpi="0" rotWithShape="1"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878840" y="1917065"/>
            <a:ext cx="6828790" cy="1052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5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问题：先通过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Retrofit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请求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数据，然后将数据作为参数建立适配器。但是通过输出日志发现适配器中收到的数据为空。</a:t>
            </a:r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ts val="1500"/>
              </a:lnSpc>
            </a:pPr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ts val="15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解决办法：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Retrofit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是异步请求数据，在另一个进程中执行这个方法，因此可以等到请求数据返回后再传至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Adapter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。</a:t>
            </a:r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5" name="文本框 159"/>
          <p:cNvSpPr txBox="1">
            <a:spLocks noChangeArrowheads="1"/>
          </p:cNvSpPr>
          <p:nvPr/>
        </p:nvSpPr>
        <p:spPr bwMode="auto">
          <a:xfrm>
            <a:off x="3961073" y="1421158"/>
            <a:ext cx="1569779" cy="36830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</a:rPr>
              <a:t>难点</a:t>
            </a:r>
            <a:r>
              <a:rPr lang="en-US" altLang="zh-CN" sz="1800" dirty="0">
                <a:solidFill>
                  <a:schemeClr val="bg1"/>
                </a:solidFill>
                <a:latin typeface="微软雅黑" panose="020B0503020204020204" pitchFamily="34" charset="-122"/>
              </a:rPr>
              <a:t>2</a:t>
            </a:r>
            <a:endParaRPr lang="en-US" altLang="zh-CN" sz="1800" dirty="0">
              <a:solidFill>
                <a:schemeClr val="bg1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10" name="图片 9" descr="20252143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70960" y="1293495"/>
            <a:ext cx="623570" cy="6235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99920" y="2969895"/>
            <a:ext cx="5692140" cy="17341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文本框 10"/>
          <p:cNvSpPr txBox="1"/>
          <p:nvPr/>
        </p:nvSpPr>
        <p:spPr>
          <a:xfrm>
            <a:off x="484782" y="465352"/>
            <a:ext cx="2736302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>
                <a:solidFill>
                  <a:srgbClr val="33495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难点</a:t>
            </a:r>
            <a:endParaRPr lang="en-US" altLang="zh-CN" sz="1800" dirty="0">
              <a:solidFill>
                <a:srgbClr val="33495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r>
              <a:rPr lang="en-US" altLang="zh-CN" sz="1000" dirty="0">
                <a:solidFill>
                  <a:srgbClr val="33495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Difficulties</a:t>
            </a:r>
            <a:endParaRPr lang="zh-CN" altLang="en-US" sz="1000" dirty="0">
              <a:solidFill>
                <a:srgbClr val="33495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0" name="Rectangle 21" descr="318740-130P60HZ091"/>
          <p:cNvSpPr>
            <a:spLocks noChangeArrowheads="1"/>
          </p:cNvSpPr>
          <p:nvPr/>
        </p:nvSpPr>
        <p:spPr bwMode="auto">
          <a:xfrm>
            <a:off x="484505" y="1129030"/>
            <a:ext cx="8086725" cy="3608705"/>
          </a:xfrm>
          <a:prstGeom prst="rect">
            <a:avLst/>
          </a:prstGeom>
          <a:solidFill>
            <a:srgbClr val="33495E"/>
          </a:solidFill>
          <a:ln w="12700">
            <a:noFill/>
          </a:ln>
        </p:spPr>
        <p:txBody>
          <a:bodyPr/>
          <a:lstStyle/>
          <a:p>
            <a:endParaRPr lang="zh-CN" altLang="en-US">
              <a:blipFill dpi="0" rotWithShape="1"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1717040" y="2118360"/>
            <a:ext cx="5709920" cy="12452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5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问题：使用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Glide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加载封面图时，已经在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AndroidManifest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中添加了网络权限，但是试了很多方法都无法加载网络图片，只可以加载本地图片。</a:t>
            </a:r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ts val="1500"/>
              </a:lnSpc>
            </a:pPr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ts val="15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解决办法：经查阅资料发现，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Android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只引入了对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https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的支持，所有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http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的请求都会被阻止，而视频的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url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是以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http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开头，因此需要在AnroidManifest中增加如下语句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指示应用程序使用明文网络流量。</a:t>
            </a:r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5" name="文本框 159"/>
          <p:cNvSpPr txBox="1">
            <a:spLocks noChangeArrowheads="1"/>
          </p:cNvSpPr>
          <p:nvPr/>
        </p:nvSpPr>
        <p:spPr bwMode="auto">
          <a:xfrm>
            <a:off x="3920433" y="1421158"/>
            <a:ext cx="1569779" cy="36830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</a:rPr>
              <a:t>难点</a:t>
            </a:r>
            <a:r>
              <a:rPr lang="en-US" altLang="zh-CN" sz="1800" dirty="0">
                <a:solidFill>
                  <a:schemeClr val="bg1"/>
                </a:solidFill>
                <a:latin typeface="微软雅黑" panose="020B0503020204020204" pitchFamily="34" charset="-122"/>
              </a:rPr>
              <a:t>3</a:t>
            </a:r>
            <a:endParaRPr lang="en-US" altLang="zh-CN" sz="1800" dirty="0">
              <a:solidFill>
                <a:schemeClr val="bg1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10" name="图片 9" descr="20252143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90315" y="1293495"/>
            <a:ext cx="623570" cy="6235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8240" y="3725545"/>
            <a:ext cx="4553585" cy="4343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2435781" y="1983219"/>
            <a:ext cx="4272439" cy="117724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>
              <a:defRPr/>
            </a:pPr>
            <a:r>
              <a:rPr lang="en-US" altLang="zh-CN" sz="7200" dirty="0">
                <a:solidFill>
                  <a:srgbClr val="33495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THANKS</a:t>
            </a:r>
            <a:endParaRPr lang="en-US" altLang="zh-CN" sz="7200" dirty="0">
              <a:solidFill>
                <a:srgbClr val="33495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3414841" y="2125768"/>
            <a:ext cx="2876631" cy="514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 smtClean="0">
                <a:solidFill>
                  <a:srgbClr val="33495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分工与功能概述</a:t>
            </a:r>
            <a:endParaRPr lang="en-US" altLang="zh-CN" sz="1800" dirty="0" smtClean="0">
              <a:solidFill>
                <a:srgbClr val="33495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950" dirty="0">
                <a:solidFill>
                  <a:srgbClr val="33495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Division of labor and overview of functions</a:t>
            </a:r>
            <a:endParaRPr lang="en-US" altLang="zh-CN" sz="950" dirty="0">
              <a:solidFill>
                <a:srgbClr val="33495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圆角矩形 24"/>
          <p:cNvSpPr/>
          <p:nvPr/>
        </p:nvSpPr>
        <p:spPr>
          <a:xfrm>
            <a:off x="2984740" y="2174293"/>
            <a:ext cx="407526" cy="407525"/>
          </a:xfrm>
          <a:prstGeom prst="roundRect">
            <a:avLst/>
          </a:prstGeom>
          <a:solidFill>
            <a:srgbClr val="33495E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17"/>
          <p:cNvSpPr txBox="1"/>
          <p:nvPr/>
        </p:nvSpPr>
        <p:spPr>
          <a:xfrm>
            <a:off x="2935234" y="2178000"/>
            <a:ext cx="5499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01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7" name="圆角矩形 36"/>
          <p:cNvSpPr/>
          <p:nvPr/>
        </p:nvSpPr>
        <p:spPr>
          <a:xfrm>
            <a:off x="2970135" y="3894841"/>
            <a:ext cx="407526" cy="407525"/>
          </a:xfrm>
          <a:prstGeom prst="roundRect">
            <a:avLst/>
          </a:prstGeom>
          <a:solidFill>
            <a:srgbClr val="33495E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20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文本框 17"/>
          <p:cNvSpPr txBox="1"/>
          <p:nvPr/>
        </p:nvSpPr>
        <p:spPr>
          <a:xfrm>
            <a:off x="2935205" y="3898548"/>
            <a:ext cx="5499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03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1" name="文本框 10"/>
          <p:cNvSpPr txBox="1"/>
          <p:nvPr/>
        </p:nvSpPr>
        <p:spPr>
          <a:xfrm>
            <a:off x="3414812" y="3832033"/>
            <a:ext cx="286205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 smtClean="0">
                <a:solidFill>
                  <a:srgbClr val="33495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难点</a:t>
            </a:r>
            <a:endParaRPr lang="en-US" altLang="zh-CN" sz="1800" dirty="0" smtClean="0">
              <a:solidFill>
                <a:srgbClr val="33495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r>
              <a:rPr lang="en-US" altLang="zh-CN" sz="1000" dirty="0">
                <a:solidFill>
                  <a:srgbClr val="33495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Difficulties</a:t>
            </a:r>
            <a:endParaRPr lang="en-US" altLang="zh-CN" sz="1000" dirty="0">
              <a:solidFill>
                <a:srgbClr val="33495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6" name="文本框 10"/>
          <p:cNvSpPr txBox="1"/>
          <p:nvPr/>
        </p:nvSpPr>
        <p:spPr>
          <a:xfrm>
            <a:off x="3392079" y="2941743"/>
            <a:ext cx="2639776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>
                <a:solidFill>
                  <a:srgbClr val="33495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创新点</a:t>
            </a:r>
            <a:endParaRPr lang="zh-CN" altLang="en-US" sz="1800" dirty="0">
              <a:solidFill>
                <a:srgbClr val="33495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r>
              <a:rPr lang="en-US" altLang="zh-CN" sz="1000" dirty="0">
                <a:solidFill>
                  <a:srgbClr val="33495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Innovation points</a:t>
            </a:r>
            <a:endParaRPr lang="zh-CN" altLang="en-US" sz="1000" dirty="0">
              <a:solidFill>
                <a:srgbClr val="33495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2" name="圆角矩形 41"/>
          <p:cNvSpPr/>
          <p:nvPr/>
        </p:nvSpPr>
        <p:spPr>
          <a:xfrm>
            <a:off x="2984381" y="2990268"/>
            <a:ext cx="407526" cy="407525"/>
          </a:xfrm>
          <a:prstGeom prst="roundRect">
            <a:avLst/>
          </a:prstGeom>
          <a:solidFill>
            <a:srgbClr val="33495E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20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文本框 17"/>
          <p:cNvSpPr txBox="1"/>
          <p:nvPr/>
        </p:nvSpPr>
        <p:spPr>
          <a:xfrm>
            <a:off x="2934875" y="2993975"/>
            <a:ext cx="5499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02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3648196" y="703339"/>
            <a:ext cx="184760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spc="-225" dirty="0">
                <a:solidFill>
                  <a:srgbClr val="33495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目 录</a:t>
            </a:r>
            <a:endParaRPr lang="zh-CN" altLang="en-US" sz="4400" spc="-225" dirty="0">
              <a:solidFill>
                <a:srgbClr val="33495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733745" y="1376257"/>
            <a:ext cx="1676510" cy="36933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en-US" altLang="zh-CN" sz="1800" dirty="0">
                <a:solidFill>
                  <a:srgbClr val="33495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en-US" altLang="zh-CN" sz="1800" dirty="0">
              <a:solidFill>
                <a:srgbClr val="33495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261623" y="1785578"/>
            <a:ext cx="620754" cy="28800"/>
          </a:xfrm>
          <a:prstGeom prst="rect">
            <a:avLst/>
          </a:prstGeom>
          <a:solidFill>
            <a:srgbClr val="334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3495E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1"/>
          <p:cNvSpPr txBox="1"/>
          <p:nvPr/>
        </p:nvSpPr>
        <p:spPr>
          <a:xfrm>
            <a:off x="798765" y="1267549"/>
            <a:ext cx="3251597" cy="80791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4800" dirty="0" smtClean="0">
                <a:solidFill>
                  <a:srgbClr val="33495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PART 01</a:t>
            </a:r>
            <a:endParaRPr lang="zh-CN" altLang="en-US" sz="4800" dirty="0">
              <a:solidFill>
                <a:srgbClr val="33495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8" name="文本框 10"/>
          <p:cNvSpPr txBox="1"/>
          <p:nvPr/>
        </p:nvSpPr>
        <p:spPr>
          <a:xfrm>
            <a:off x="798765" y="1968925"/>
            <a:ext cx="5760640" cy="891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 smtClean="0">
                <a:solidFill>
                  <a:srgbClr val="33495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分工与功能概述</a:t>
            </a:r>
            <a:endParaRPr lang="en-US" altLang="zh-CN" sz="3600" dirty="0" smtClean="0">
              <a:solidFill>
                <a:srgbClr val="33495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600" dirty="0">
                <a:solidFill>
                  <a:srgbClr val="33495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Division of labor and overview of functions</a:t>
            </a:r>
            <a:endParaRPr lang="zh-CN" altLang="en-US" sz="1600" dirty="0">
              <a:solidFill>
                <a:srgbClr val="33495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901635" y="2898478"/>
            <a:ext cx="620754" cy="28800"/>
          </a:xfrm>
          <a:prstGeom prst="rect">
            <a:avLst/>
          </a:prstGeom>
          <a:solidFill>
            <a:srgbClr val="334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>
              <a:solidFill>
                <a:srgbClr val="232323"/>
              </a:solidFill>
            </a:endParaRPr>
          </a:p>
        </p:txBody>
      </p:sp>
      <p:sp>
        <p:nvSpPr>
          <p:cNvPr id="9" name="文本框 11"/>
          <p:cNvSpPr txBox="1"/>
          <p:nvPr/>
        </p:nvSpPr>
        <p:spPr>
          <a:xfrm>
            <a:off x="5304663" y="1027075"/>
            <a:ext cx="3251597" cy="3131627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19900" i="1" dirty="0" smtClean="0">
                <a:solidFill>
                  <a:srgbClr val="DCE3E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01</a:t>
            </a:r>
            <a:endParaRPr lang="zh-CN" altLang="en-US" sz="19900" i="1" dirty="0">
              <a:solidFill>
                <a:srgbClr val="DCE3E8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886488" y="3473297"/>
            <a:ext cx="880668" cy="769214"/>
          </a:xfrm>
          <a:prstGeom prst="rect">
            <a:avLst/>
          </a:prstGeom>
          <a:solidFill>
            <a:srgbClr val="DCE3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2"/>
          <p:cNvSpPr/>
          <p:nvPr/>
        </p:nvSpPr>
        <p:spPr>
          <a:xfrm>
            <a:off x="4395551" y="2475706"/>
            <a:ext cx="3855907" cy="1052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500"/>
              </a:lnSpc>
            </a:pPr>
            <a:r>
              <a:rPr lang="zh-CN" altLang="en-US" sz="1600" dirty="0">
                <a:solidFill>
                  <a:srgbClr val="23232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实现的功能共分为两大部分：</a:t>
            </a:r>
            <a:endParaRPr lang="zh-CN" altLang="en-US" sz="1600" dirty="0">
              <a:solidFill>
                <a:srgbClr val="23232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71450" indent="-171450">
              <a:lnSpc>
                <a:spcPts val="1500"/>
              </a:lnSpc>
              <a:buFont typeface="Wingdings" panose="05000000000000000000" charset="0"/>
              <a:buChar char="l"/>
            </a:pPr>
            <a:endParaRPr lang="zh-CN" altLang="en-US" sz="1600" dirty="0">
              <a:solidFill>
                <a:srgbClr val="23232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71450" indent="-171450">
              <a:lnSpc>
                <a:spcPts val="1500"/>
              </a:lnSpc>
              <a:buFont typeface="Wingdings" panose="05000000000000000000" charset="0"/>
              <a:buChar char="l"/>
            </a:pPr>
            <a:r>
              <a:rPr lang="zh-CN" altLang="en-US" sz="1600" dirty="0">
                <a:solidFill>
                  <a:srgbClr val="23232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视频信息流列表显示</a:t>
            </a:r>
            <a:endParaRPr lang="zh-CN" altLang="en-US" sz="1600" dirty="0">
              <a:solidFill>
                <a:srgbClr val="23232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71450" indent="-171450">
              <a:lnSpc>
                <a:spcPts val="1500"/>
              </a:lnSpc>
              <a:buFont typeface="Wingdings" panose="05000000000000000000" charset="0"/>
              <a:buChar char="l"/>
            </a:pPr>
            <a:endParaRPr lang="zh-CN" altLang="en-US" sz="1600" dirty="0">
              <a:solidFill>
                <a:srgbClr val="23232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71450" indent="-171450">
              <a:lnSpc>
                <a:spcPts val="1500"/>
              </a:lnSpc>
              <a:buFont typeface="Wingdings" panose="05000000000000000000" charset="0"/>
              <a:buChar char="l"/>
            </a:pPr>
            <a:r>
              <a:rPr lang="zh-CN" altLang="en-US" sz="1600" dirty="0">
                <a:solidFill>
                  <a:srgbClr val="23232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视频播放</a:t>
            </a:r>
            <a:endParaRPr lang="zh-CN" altLang="en-US" sz="1600" dirty="0">
              <a:solidFill>
                <a:srgbClr val="23232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8" name="文本框 10"/>
          <p:cNvSpPr txBox="1"/>
          <p:nvPr/>
        </p:nvSpPr>
        <p:spPr>
          <a:xfrm>
            <a:off x="484782" y="465352"/>
            <a:ext cx="3342219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 smtClean="0">
                <a:solidFill>
                  <a:srgbClr val="33495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分工与功能概述</a:t>
            </a:r>
            <a:endParaRPr lang="zh-CN" altLang="en-US" sz="1800" dirty="0" smtClean="0">
              <a:solidFill>
                <a:srgbClr val="33495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r>
              <a:rPr lang="en-US" altLang="zh-CN" sz="1000" dirty="0">
                <a:solidFill>
                  <a:srgbClr val="33495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Division of labor and overview of functions</a:t>
            </a:r>
            <a:endParaRPr lang="zh-CN" altLang="en-US" sz="1000" dirty="0">
              <a:solidFill>
                <a:srgbClr val="33495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098245" y="1585025"/>
            <a:ext cx="2970321" cy="2452251"/>
          </a:xfrm>
          <a:prstGeom prst="rect">
            <a:avLst/>
          </a:prstGeom>
          <a:blipFill dpi="0" rotWithShape="1">
            <a:blip r:embed="rId1" cstate="print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4321810" y="1584960"/>
            <a:ext cx="4003040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400" dirty="0">
                <a:solidFill>
                  <a:srgbClr val="23232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本次大作业由个人独立完成</a:t>
            </a:r>
            <a:endParaRPr lang="zh-CN" altLang="en-US" sz="2400" dirty="0">
              <a:solidFill>
                <a:srgbClr val="23232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文本框 10"/>
          <p:cNvSpPr txBox="1"/>
          <p:nvPr/>
        </p:nvSpPr>
        <p:spPr>
          <a:xfrm>
            <a:off x="484782" y="465352"/>
            <a:ext cx="3342219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 smtClean="0">
                <a:solidFill>
                  <a:srgbClr val="33495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分工与功能概述</a:t>
            </a:r>
            <a:endParaRPr lang="zh-CN" altLang="en-US" sz="1800" dirty="0" smtClean="0">
              <a:solidFill>
                <a:srgbClr val="33495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r>
              <a:rPr lang="en-US" altLang="zh-CN" sz="1000" dirty="0">
                <a:solidFill>
                  <a:srgbClr val="33495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Division of labor and overview of functions</a:t>
            </a:r>
            <a:endParaRPr lang="zh-CN" altLang="en-US" sz="1000" dirty="0">
              <a:solidFill>
                <a:srgbClr val="33495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TextBox 31"/>
          <p:cNvSpPr>
            <a:spLocks noChangeArrowheads="1"/>
          </p:cNvSpPr>
          <p:nvPr/>
        </p:nvSpPr>
        <p:spPr bwMode="auto">
          <a:xfrm>
            <a:off x="6793443" y="3282914"/>
            <a:ext cx="874713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/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国外现状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1964055" y="1796415"/>
            <a:ext cx="5595620" cy="23069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fontAlgn="auto">
              <a:lnSpc>
                <a:spcPct val="150000"/>
              </a:lnSpc>
              <a:buFont typeface="Wingdings" panose="05000000000000000000" charset="0"/>
              <a:buChar char="p"/>
            </a:pPr>
            <a:r>
              <a:rPr lang="zh-CN" altLang="en-US" sz="1600" dirty="0">
                <a:solidFill>
                  <a:srgbClr val="232323"/>
                </a:solidFill>
                <a:latin typeface="+mn-ea"/>
                <a:cs typeface="+mn-ea"/>
                <a:sym typeface="+mn-ea"/>
              </a:rPr>
              <a:t>使用</a:t>
            </a:r>
            <a:r>
              <a:rPr lang="en-US" altLang="zh-CN" sz="1600" dirty="0">
                <a:solidFill>
                  <a:srgbClr val="232323"/>
                </a:solidFill>
                <a:latin typeface="+mn-ea"/>
                <a:cs typeface="+mn-ea"/>
                <a:sym typeface="+mn-ea"/>
              </a:rPr>
              <a:t>Retrofit</a:t>
            </a:r>
            <a:r>
              <a:rPr lang="zh-CN" altLang="en-US" sz="1600" dirty="0">
                <a:solidFill>
                  <a:srgbClr val="232323"/>
                </a:solidFill>
                <a:latin typeface="+mn-ea"/>
                <a:cs typeface="+mn-ea"/>
                <a:sym typeface="+mn-ea"/>
              </a:rPr>
              <a:t>从网络中请求数据</a:t>
            </a:r>
            <a:endParaRPr lang="zh-CN" altLang="en-US" sz="1600" dirty="0">
              <a:solidFill>
                <a:srgbClr val="232323"/>
              </a:solidFill>
              <a:latin typeface="+mn-ea"/>
              <a:cs typeface="+mn-ea"/>
              <a:sym typeface="+mn-ea"/>
            </a:endParaRPr>
          </a:p>
          <a:p>
            <a:pPr marL="171450" indent="-171450" fontAlgn="auto">
              <a:lnSpc>
                <a:spcPct val="150000"/>
              </a:lnSpc>
              <a:buFont typeface="Wingdings" panose="05000000000000000000" charset="0"/>
              <a:buChar char="p"/>
            </a:pPr>
            <a:r>
              <a:rPr lang="zh-CN" altLang="en-US" sz="1600" dirty="0">
                <a:solidFill>
                  <a:srgbClr val="232323"/>
                </a:solidFill>
                <a:latin typeface="+mn-ea"/>
                <a:cs typeface="+mn-ea"/>
                <a:sym typeface="+mn-ea"/>
              </a:rPr>
              <a:t>使用</a:t>
            </a:r>
            <a:r>
              <a:rPr lang="en-US" altLang="zh-CN" sz="1600" dirty="0">
                <a:solidFill>
                  <a:srgbClr val="232323"/>
                </a:solidFill>
                <a:latin typeface="+mn-ea"/>
                <a:cs typeface="+mn-ea"/>
                <a:sym typeface="+mn-ea"/>
              </a:rPr>
              <a:t>ViewPager2</a:t>
            </a:r>
            <a:r>
              <a:rPr lang="zh-CN" altLang="en-US" sz="1600" dirty="0">
                <a:solidFill>
                  <a:srgbClr val="232323"/>
                </a:solidFill>
                <a:latin typeface="+mn-ea"/>
                <a:cs typeface="+mn-ea"/>
                <a:sym typeface="+mn-ea"/>
              </a:rPr>
              <a:t>实现类似抖音的全屏界面，一页对应一个视频封面</a:t>
            </a:r>
            <a:endParaRPr lang="zh-CN" altLang="en-US" sz="1600" dirty="0">
              <a:solidFill>
                <a:srgbClr val="232323"/>
              </a:solidFill>
              <a:latin typeface="+mn-ea"/>
              <a:cs typeface="+mn-ea"/>
              <a:sym typeface="+mn-ea"/>
            </a:endParaRPr>
          </a:p>
          <a:p>
            <a:pPr marL="171450" indent="-171450" fontAlgn="auto">
              <a:lnSpc>
                <a:spcPct val="150000"/>
              </a:lnSpc>
              <a:buFont typeface="Wingdings" panose="05000000000000000000" charset="0"/>
              <a:buChar char="p"/>
            </a:pPr>
            <a:r>
              <a:rPr lang="zh-CN" altLang="en-US" sz="1600" dirty="0">
                <a:solidFill>
                  <a:srgbClr val="232323"/>
                </a:solidFill>
                <a:latin typeface="+mn-ea"/>
                <a:cs typeface="+mn-ea"/>
                <a:sym typeface="+mn-ea"/>
              </a:rPr>
              <a:t>使用</a:t>
            </a:r>
            <a:r>
              <a:rPr lang="en-US" altLang="zh-CN" sz="1600" dirty="0">
                <a:solidFill>
                  <a:srgbClr val="232323"/>
                </a:solidFill>
                <a:latin typeface="+mn-ea"/>
                <a:cs typeface="+mn-ea"/>
                <a:sym typeface="+mn-ea"/>
              </a:rPr>
              <a:t>Glide</a:t>
            </a:r>
            <a:r>
              <a:rPr lang="zh-CN" altLang="en-US" sz="1600" dirty="0">
                <a:solidFill>
                  <a:srgbClr val="232323"/>
                </a:solidFill>
                <a:latin typeface="+mn-ea"/>
                <a:cs typeface="+mn-ea"/>
                <a:sym typeface="+mn-ea"/>
              </a:rPr>
              <a:t>加载封面图和头像</a:t>
            </a:r>
            <a:endParaRPr lang="zh-CN" altLang="en-US" sz="1600" dirty="0">
              <a:solidFill>
                <a:srgbClr val="232323"/>
              </a:solidFill>
              <a:latin typeface="+mn-ea"/>
              <a:cs typeface="+mn-ea"/>
              <a:sym typeface="+mn-ea"/>
            </a:endParaRPr>
          </a:p>
          <a:p>
            <a:pPr marL="171450" indent="-171450" fontAlgn="auto">
              <a:lnSpc>
                <a:spcPct val="150000"/>
              </a:lnSpc>
              <a:buFont typeface="Wingdings" panose="05000000000000000000" charset="0"/>
              <a:buChar char="p"/>
            </a:pPr>
            <a:r>
              <a:rPr lang="zh-CN" altLang="en-US" sz="1600" dirty="0">
                <a:solidFill>
                  <a:srgbClr val="232323"/>
                </a:solidFill>
                <a:latin typeface="+mn-ea"/>
                <a:cs typeface="+mn-ea"/>
                <a:sym typeface="+mn-ea"/>
              </a:rPr>
              <a:t>重写</a:t>
            </a:r>
            <a:r>
              <a:rPr lang="en-US" altLang="zh-CN" sz="1600" dirty="0">
                <a:solidFill>
                  <a:srgbClr val="232323"/>
                </a:solidFill>
                <a:latin typeface="+mn-ea"/>
                <a:cs typeface="+mn-ea"/>
                <a:sym typeface="+mn-ea"/>
              </a:rPr>
              <a:t>onDraw()</a:t>
            </a:r>
            <a:r>
              <a:rPr lang="zh-CN" altLang="en-US" sz="1600" dirty="0">
                <a:solidFill>
                  <a:srgbClr val="232323"/>
                </a:solidFill>
                <a:latin typeface="+mn-ea"/>
                <a:cs typeface="+mn-ea"/>
                <a:sym typeface="+mn-ea"/>
              </a:rPr>
              <a:t>绘制圆形播放图标</a:t>
            </a:r>
            <a:endParaRPr lang="zh-CN" altLang="en-US" sz="1600" dirty="0">
              <a:solidFill>
                <a:srgbClr val="232323"/>
              </a:solidFill>
              <a:latin typeface="+mn-ea"/>
              <a:cs typeface="+mn-ea"/>
              <a:sym typeface="+mn-ea"/>
            </a:endParaRPr>
          </a:p>
          <a:p>
            <a:pPr marL="171450" indent="-171450" fontAlgn="auto">
              <a:lnSpc>
                <a:spcPct val="150000"/>
              </a:lnSpc>
              <a:buFont typeface="Wingdings" panose="05000000000000000000" charset="0"/>
              <a:buChar char="p"/>
            </a:pPr>
            <a:r>
              <a:rPr lang="zh-CN" altLang="en-US" sz="1600" dirty="0">
                <a:solidFill>
                  <a:srgbClr val="232323"/>
                </a:solidFill>
                <a:latin typeface="+mn-ea"/>
                <a:cs typeface="+mn-ea"/>
                <a:sym typeface="+mn-ea"/>
              </a:rPr>
              <a:t>显示每个视频的作者、视频简介、头像、点赞数</a:t>
            </a:r>
            <a:endParaRPr lang="en-US" altLang="zh-CN" sz="1600" dirty="0">
              <a:solidFill>
                <a:srgbClr val="232323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52" name="等腰三角形 42"/>
          <p:cNvSpPr/>
          <p:nvPr/>
        </p:nvSpPr>
        <p:spPr>
          <a:xfrm>
            <a:off x="1379855" y="1751330"/>
            <a:ext cx="6764020" cy="2397125"/>
          </a:xfrm>
          <a:prstGeom prst="rect">
            <a:avLst/>
          </a:prstGeom>
          <a:noFill/>
          <a:ln w="9525">
            <a:solidFill>
              <a:srgbClr val="3349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3128645" y="1091565"/>
            <a:ext cx="377126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dirty="0">
                <a:solidFill>
                  <a:srgbClr val="23232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视频信息流列表显示</a:t>
            </a:r>
            <a:endParaRPr lang="zh-CN" altLang="en-US" sz="240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文本框 10"/>
          <p:cNvSpPr txBox="1"/>
          <p:nvPr/>
        </p:nvSpPr>
        <p:spPr>
          <a:xfrm>
            <a:off x="484782" y="465352"/>
            <a:ext cx="3342219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 smtClean="0">
                <a:solidFill>
                  <a:srgbClr val="33495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分工与功能概述</a:t>
            </a:r>
            <a:endParaRPr lang="zh-CN" altLang="en-US" sz="1800" dirty="0" smtClean="0">
              <a:solidFill>
                <a:srgbClr val="33495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r>
              <a:rPr lang="en-US" altLang="zh-CN" sz="1000" dirty="0">
                <a:solidFill>
                  <a:srgbClr val="33495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Division of labor and overview of functions</a:t>
            </a:r>
            <a:endParaRPr lang="zh-CN" altLang="en-US" sz="1000" dirty="0">
              <a:solidFill>
                <a:srgbClr val="33495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TextBox 31"/>
          <p:cNvSpPr>
            <a:spLocks noChangeArrowheads="1"/>
          </p:cNvSpPr>
          <p:nvPr/>
        </p:nvSpPr>
        <p:spPr bwMode="auto">
          <a:xfrm>
            <a:off x="6793443" y="3282914"/>
            <a:ext cx="874713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/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国外现状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2072640" y="1841500"/>
            <a:ext cx="5595620" cy="23069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fontAlgn="auto">
              <a:lnSpc>
                <a:spcPct val="150000"/>
              </a:lnSpc>
              <a:buFont typeface="Wingdings" panose="05000000000000000000" charset="0"/>
              <a:buChar char="p"/>
            </a:pPr>
            <a:r>
              <a:rPr lang="zh-CN" altLang="en-US" sz="1600" dirty="0">
                <a:solidFill>
                  <a:srgbClr val="232323"/>
                </a:solidFill>
                <a:latin typeface="+mn-ea"/>
                <a:cs typeface="+mn-ea"/>
                <a:sym typeface="+mn-ea"/>
              </a:rPr>
              <a:t>从视频信息流点击某个视频封面进入播放页面</a:t>
            </a:r>
            <a:endParaRPr lang="zh-CN" altLang="en-US" sz="1600" dirty="0">
              <a:solidFill>
                <a:srgbClr val="232323"/>
              </a:solidFill>
              <a:latin typeface="+mn-ea"/>
              <a:cs typeface="+mn-ea"/>
              <a:sym typeface="+mn-ea"/>
            </a:endParaRPr>
          </a:p>
          <a:p>
            <a:pPr marL="171450" indent="-171450" fontAlgn="auto">
              <a:lnSpc>
                <a:spcPct val="150000"/>
              </a:lnSpc>
              <a:buFont typeface="Wingdings" panose="05000000000000000000" charset="0"/>
              <a:buChar char="p"/>
            </a:pPr>
            <a:r>
              <a:rPr lang="zh-CN" altLang="en-US" sz="1600" dirty="0">
                <a:solidFill>
                  <a:srgbClr val="232323"/>
                </a:solidFill>
                <a:latin typeface="+mn-ea"/>
                <a:cs typeface="+mn-ea"/>
                <a:sym typeface="+mn-ea"/>
              </a:rPr>
              <a:t>根据</a:t>
            </a:r>
            <a:r>
              <a:rPr lang="en-US" altLang="zh-CN" sz="1600" dirty="0">
                <a:solidFill>
                  <a:srgbClr val="232323"/>
                </a:solidFill>
                <a:latin typeface="+mn-ea"/>
                <a:cs typeface="+mn-ea"/>
                <a:sym typeface="+mn-ea"/>
              </a:rPr>
              <a:t>url</a:t>
            </a:r>
            <a:r>
              <a:rPr lang="zh-CN" altLang="en-US" sz="1600" dirty="0">
                <a:solidFill>
                  <a:srgbClr val="232323"/>
                </a:solidFill>
                <a:latin typeface="+mn-ea"/>
                <a:cs typeface="+mn-ea"/>
                <a:sym typeface="+mn-ea"/>
              </a:rPr>
              <a:t>使用</a:t>
            </a:r>
            <a:r>
              <a:rPr lang="en-US" altLang="zh-CN" sz="1600" dirty="0">
                <a:solidFill>
                  <a:srgbClr val="232323"/>
                </a:solidFill>
                <a:latin typeface="+mn-ea"/>
                <a:cs typeface="+mn-ea"/>
                <a:sym typeface="+mn-ea"/>
              </a:rPr>
              <a:t>VideoView</a:t>
            </a:r>
            <a:r>
              <a:rPr lang="zh-CN" altLang="en-US" sz="1600" dirty="0">
                <a:solidFill>
                  <a:srgbClr val="232323"/>
                </a:solidFill>
                <a:latin typeface="+mn-ea"/>
                <a:cs typeface="+mn-ea"/>
                <a:sym typeface="+mn-ea"/>
              </a:rPr>
              <a:t>播放视频</a:t>
            </a:r>
            <a:endParaRPr lang="zh-CN" altLang="en-US" sz="1600" dirty="0">
              <a:solidFill>
                <a:srgbClr val="232323"/>
              </a:solidFill>
              <a:latin typeface="+mn-ea"/>
              <a:cs typeface="+mn-ea"/>
              <a:sym typeface="+mn-ea"/>
            </a:endParaRPr>
          </a:p>
          <a:p>
            <a:pPr marL="171450" indent="-171450" fontAlgn="auto">
              <a:lnSpc>
                <a:spcPct val="150000"/>
              </a:lnSpc>
              <a:buFont typeface="Wingdings" panose="05000000000000000000" charset="0"/>
              <a:buChar char="p"/>
            </a:pPr>
            <a:r>
              <a:rPr lang="zh-CN" altLang="en-US" sz="1600" dirty="0">
                <a:solidFill>
                  <a:srgbClr val="232323"/>
                </a:solidFill>
                <a:latin typeface="+mn-ea"/>
                <a:cs typeface="+mn-ea"/>
                <a:sym typeface="+mn-ea"/>
              </a:rPr>
              <a:t>视频居中，自适应屏幕</a:t>
            </a:r>
            <a:endParaRPr lang="zh-CN" altLang="en-US" sz="1600" dirty="0">
              <a:solidFill>
                <a:srgbClr val="232323"/>
              </a:solidFill>
              <a:latin typeface="+mn-ea"/>
              <a:cs typeface="+mn-ea"/>
              <a:sym typeface="+mn-ea"/>
            </a:endParaRPr>
          </a:p>
          <a:p>
            <a:pPr marL="171450" indent="-171450" fontAlgn="auto">
              <a:lnSpc>
                <a:spcPct val="150000"/>
              </a:lnSpc>
              <a:buFont typeface="Wingdings" panose="05000000000000000000" charset="0"/>
              <a:buChar char="p"/>
            </a:pPr>
            <a:r>
              <a:rPr lang="zh-CN" altLang="en-US" sz="1600" dirty="0">
                <a:solidFill>
                  <a:srgbClr val="232323"/>
                </a:solidFill>
                <a:latin typeface="+mn-ea"/>
                <a:cs typeface="+mn-ea"/>
                <a:sym typeface="+mn-ea"/>
              </a:rPr>
              <a:t>单击视频窗口暂停</a:t>
            </a:r>
            <a:r>
              <a:rPr lang="en-US" altLang="zh-CN" sz="1600" dirty="0">
                <a:solidFill>
                  <a:srgbClr val="232323"/>
                </a:solidFill>
                <a:latin typeface="+mn-ea"/>
                <a:cs typeface="+mn-ea"/>
                <a:sym typeface="+mn-ea"/>
              </a:rPr>
              <a:t>/</a:t>
            </a:r>
            <a:r>
              <a:rPr lang="zh-CN" altLang="en-US" sz="1600" dirty="0">
                <a:solidFill>
                  <a:srgbClr val="232323"/>
                </a:solidFill>
                <a:latin typeface="+mn-ea"/>
                <a:cs typeface="+mn-ea"/>
                <a:sym typeface="+mn-ea"/>
              </a:rPr>
              <a:t>继续</a:t>
            </a:r>
            <a:endParaRPr lang="zh-CN" altLang="en-US" sz="1600" dirty="0">
              <a:solidFill>
                <a:srgbClr val="232323"/>
              </a:solidFill>
              <a:latin typeface="+mn-ea"/>
              <a:cs typeface="+mn-ea"/>
              <a:sym typeface="+mn-ea"/>
            </a:endParaRPr>
          </a:p>
          <a:p>
            <a:pPr marL="171450" indent="-171450" fontAlgn="auto">
              <a:lnSpc>
                <a:spcPct val="150000"/>
              </a:lnSpc>
              <a:buFont typeface="Wingdings" panose="05000000000000000000" charset="0"/>
              <a:buChar char="p"/>
            </a:pPr>
            <a:r>
              <a:rPr lang="zh-CN" altLang="en-US" sz="1600" dirty="0">
                <a:solidFill>
                  <a:srgbClr val="232323"/>
                </a:solidFill>
                <a:latin typeface="+mn-ea"/>
                <a:cs typeface="+mn-ea"/>
                <a:sym typeface="+mn-ea"/>
              </a:rPr>
              <a:t>视频暂停后使用自定义</a:t>
            </a:r>
            <a:r>
              <a:rPr lang="en-US" altLang="zh-CN" sz="1600" dirty="0">
                <a:solidFill>
                  <a:srgbClr val="232323"/>
                </a:solidFill>
                <a:latin typeface="+mn-ea"/>
                <a:cs typeface="+mn-ea"/>
                <a:sym typeface="+mn-ea"/>
              </a:rPr>
              <a:t>Toast</a:t>
            </a:r>
            <a:r>
              <a:rPr lang="zh-CN" altLang="en-US" sz="1600" dirty="0">
                <a:solidFill>
                  <a:srgbClr val="232323"/>
                </a:solidFill>
                <a:latin typeface="+mn-ea"/>
                <a:cs typeface="+mn-ea"/>
                <a:sym typeface="+mn-ea"/>
              </a:rPr>
              <a:t>弹出消息</a:t>
            </a:r>
            <a:endParaRPr lang="zh-CN" altLang="en-US" sz="1600" dirty="0">
              <a:solidFill>
                <a:srgbClr val="232323"/>
              </a:solidFill>
              <a:latin typeface="+mn-ea"/>
              <a:cs typeface="+mn-ea"/>
              <a:sym typeface="+mn-ea"/>
            </a:endParaRPr>
          </a:p>
          <a:p>
            <a:pPr marL="171450" indent="-171450" fontAlgn="auto">
              <a:lnSpc>
                <a:spcPct val="150000"/>
              </a:lnSpc>
              <a:buFont typeface="Wingdings" panose="05000000000000000000" charset="0"/>
              <a:buChar char="p"/>
            </a:pPr>
            <a:r>
              <a:rPr lang="zh-CN" altLang="en-US" sz="1600" dirty="0">
                <a:solidFill>
                  <a:srgbClr val="232323"/>
                </a:solidFill>
                <a:latin typeface="+mn-ea"/>
                <a:cs typeface="+mn-ea"/>
                <a:sym typeface="+mn-ea"/>
              </a:rPr>
              <a:t>双击视频窗口弹出点赞爱心图标</a:t>
            </a:r>
            <a:endParaRPr lang="zh-CN" altLang="en-US" sz="1600" dirty="0">
              <a:solidFill>
                <a:srgbClr val="232323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52" name="等腰三角形 42"/>
          <p:cNvSpPr/>
          <p:nvPr/>
        </p:nvSpPr>
        <p:spPr>
          <a:xfrm>
            <a:off x="1379855" y="1751330"/>
            <a:ext cx="6764020" cy="2397125"/>
          </a:xfrm>
          <a:prstGeom prst="rect">
            <a:avLst/>
          </a:prstGeom>
          <a:noFill/>
          <a:ln w="9525">
            <a:solidFill>
              <a:srgbClr val="3349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2875915" y="1067435"/>
            <a:ext cx="377126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400"/>
              <a:t>视频播放</a:t>
            </a:r>
            <a:endParaRPr lang="zh-CN" altLang="en-US" sz="240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10"/>
          <p:cNvSpPr txBox="1"/>
          <p:nvPr/>
        </p:nvSpPr>
        <p:spPr>
          <a:xfrm>
            <a:off x="809782" y="1968925"/>
            <a:ext cx="4228486" cy="891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rgbClr val="33495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创新点</a:t>
            </a:r>
            <a:endParaRPr lang="zh-CN" altLang="en-US" sz="3600" dirty="0">
              <a:solidFill>
                <a:srgbClr val="33495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r>
              <a:rPr lang="en-US" altLang="zh-CN" sz="1600" dirty="0">
                <a:solidFill>
                  <a:srgbClr val="33495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Innovation points</a:t>
            </a:r>
            <a:endParaRPr lang="zh-CN" altLang="en-US" sz="1600" dirty="0">
              <a:solidFill>
                <a:srgbClr val="33495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6" name="文本框 11"/>
          <p:cNvSpPr txBox="1"/>
          <p:nvPr/>
        </p:nvSpPr>
        <p:spPr>
          <a:xfrm>
            <a:off x="809782" y="1267549"/>
            <a:ext cx="3251597" cy="80791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4800" dirty="0" smtClean="0">
                <a:solidFill>
                  <a:srgbClr val="33495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PART 02</a:t>
            </a:r>
            <a:endParaRPr lang="zh-CN" altLang="en-US" sz="4800" dirty="0">
              <a:solidFill>
                <a:srgbClr val="33495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912652" y="2898478"/>
            <a:ext cx="620754" cy="28800"/>
          </a:xfrm>
          <a:prstGeom prst="rect">
            <a:avLst/>
          </a:prstGeom>
          <a:solidFill>
            <a:srgbClr val="334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>
              <a:solidFill>
                <a:srgbClr val="33495E"/>
              </a:solidFill>
            </a:endParaRPr>
          </a:p>
        </p:txBody>
      </p:sp>
      <p:sp>
        <p:nvSpPr>
          <p:cNvPr id="7" name="文本框 11"/>
          <p:cNvSpPr txBox="1"/>
          <p:nvPr/>
        </p:nvSpPr>
        <p:spPr>
          <a:xfrm>
            <a:off x="5106357" y="1027075"/>
            <a:ext cx="3251597" cy="3131627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19900" i="1" dirty="0" smtClean="0">
                <a:solidFill>
                  <a:srgbClr val="DCE3E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02</a:t>
            </a:r>
            <a:endParaRPr lang="zh-CN" altLang="en-US" sz="19900" i="1" dirty="0">
              <a:solidFill>
                <a:srgbClr val="DCE3E8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文本框 10"/>
          <p:cNvSpPr txBox="1"/>
          <p:nvPr/>
        </p:nvSpPr>
        <p:spPr>
          <a:xfrm>
            <a:off x="484782" y="465352"/>
            <a:ext cx="2448272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>
                <a:solidFill>
                  <a:srgbClr val="33495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创新点</a:t>
            </a:r>
            <a:endParaRPr lang="zh-CN" altLang="en-US" sz="1800" dirty="0">
              <a:solidFill>
                <a:srgbClr val="33495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r>
              <a:rPr lang="en-US" altLang="zh-CN" sz="1000" dirty="0">
                <a:solidFill>
                  <a:srgbClr val="33495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Innovation points</a:t>
            </a:r>
            <a:endParaRPr lang="zh-CN" altLang="en-US" sz="1000" dirty="0">
              <a:solidFill>
                <a:srgbClr val="33495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4" name="Freeform 1812"/>
          <p:cNvSpPr/>
          <p:nvPr/>
        </p:nvSpPr>
        <p:spPr>
          <a:xfrm>
            <a:off x="858925" y="3228796"/>
            <a:ext cx="504874" cy="511254"/>
          </a:xfrm>
          <a:prstGeom prst="roundRect">
            <a:avLst/>
          </a:prstGeom>
          <a:noFill/>
          <a:ln w="9525">
            <a:solidFill>
              <a:srgbClr val="33495E"/>
            </a:solidFill>
          </a:ln>
        </p:spPr>
        <p:txBody>
          <a:bodyPr lIns="68580" tIns="34290" rIns="68580" bIns="34290"/>
          <a:lstStyle/>
          <a:p>
            <a:endParaRPr lang="zh-CN" altLang="en-US"/>
          </a:p>
        </p:txBody>
      </p:sp>
      <p:sp>
        <p:nvSpPr>
          <p:cNvPr id="26" name="Freeform 1812"/>
          <p:cNvSpPr/>
          <p:nvPr/>
        </p:nvSpPr>
        <p:spPr>
          <a:xfrm>
            <a:off x="819555" y="1919697"/>
            <a:ext cx="504874" cy="511254"/>
          </a:xfrm>
          <a:prstGeom prst="roundRect">
            <a:avLst/>
          </a:prstGeom>
          <a:solidFill>
            <a:srgbClr val="33495E"/>
          </a:solidFill>
          <a:ln w="9525">
            <a:noFill/>
          </a:ln>
        </p:spPr>
        <p:txBody>
          <a:bodyPr lIns="68580" tIns="34290" rIns="68580" bIns="34290"/>
          <a:lstStyle/>
          <a:p>
            <a:endParaRPr lang="zh-CN" altLang="en-US"/>
          </a:p>
        </p:txBody>
      </p:sp>
      <p:sp>
        <p:nvSpPr>
          <p:cNvPr id="27" name="Freeform 1830"/>
          <p:cNvSpPr>
            <a:spLocks noEditPoints="1"/>
          </p:cNvSpPr>
          <p:nvPr/>
        </p:nvSpPr>
        <p:spPr>
          <a:xfrm>
            <a:off x="828307" y="2085842"/>
            <a:ext cx="143351" cy="249555"/>
          </a:xfrm>
          <a:custGeom>
            <a:avLst/>
            <a:gdLst>
              <a:gd name="txL" fmla="*/ 0 w 35"/>
              <a:gd name="txT" fmla="*/ 0 h 61"/>
              <a:gd name="txR" fmla="*/ 35 w 35"/>
              <a:gd name="txB" fmla="*/ 61 h 61"/>
            </a:gdLst>
            <a:ahLst/>
            <a:cxnLst>
              <a:cxn ang="0">
                <a:pos x="11611" y="354012"/>
              </a:cxn>
              <a:cxn ang="0">
                <a:pos x="0" y="354012"/>
              </a:cxn>
              <a:cxn ang="0">
                <a:pos x="0" y="354012"/>
              </a:cxn>
              <a:cxn ang="0">
                <a:pos x="11611" y="354012"/>
              </a:cxn>
              <a:cxn ang="0">
                <a:pos x="156754" y="5803"/>
              </a:cxn>
              <a:cxn ang="0">
                <a:pos x="174171" y="34821"/>
              </a:cxn>
              <a:cxn ang="0">
                <a:pos x="203200" y="139283"/>
              </a:cxn>
              <a:cxn ang="0">
                <a:pos x="174171" y="34821"/>
              </a:cxn>
              <a:cxn ang="0">
                <a:pos x="156754" y="5803"/>
              </a:cxn>
              <a:cxn ang="0">
                <a:pos x="156754" y="5803"/>
              </a:cxn>
              <a:cxn ang="0">
                <a:pos x="156754" y="5803"/>
              </a:cxn>
              <a:cxn ang="0">
                <a:pos x="156754" y="5803"/>
              </a:cxn>
              <a:cxn ang="0">
                <a:pos x="150949" y="0"/>
              </a:cxn>
              <a:cxn ang="0">
                <a:pos x="156754" y="5803"/>
              </a:cxn>
              <a:cxn ang="0">
                <a:pos x="150949" y="0"/>
              </a:cxn>
              <a:cxn ang="0">
                <a:pos x="150949" y="0"/>
              </a:cxn>
              <a:cxn ang="0">
                <a:pos x="150949" y="0"/>
              </a:cxn>
              <a:cxn ang="0">
                <a:pos x="150949" y="0"/>
              </a:cxn>
              <a:cxn ang="0">
                <a:pos x="150949" y="0"/>
              </a:cxn>
              <a:cxn ang="0">
                <a:pos x="150949" y="0"/>
              </a:cxn>
              <a:cxn ang="0">
                <a:pos x="150949" y="0"/>
              </a:cxn>
            </a:cxnLst>
            <a:rect l="txL" t="txT" r="txR" b="txB"/>
            <a:pathLst>
              <a:path w="35" h="61">
                <a:moveTo>
                  <a:pt x="2" y="61"/>
                </a:moveTo>
                <a:cubicBezTo>
                  <a:pt x="1" y="61"/>
                  <a:pt x="0" y="61"/>
                  <a:pt x="0" y="61"/>
                </a:cubicBezTo>
                <a:cubicBezTo>
                  <a:pt x="0" y="61"/>
                  <a:pt x="0" y="61"/>
                  <a:pt x="0" y="61"/>
                </a:cubicBezTo>
                <a:cubicBezTo>
                  <a:pt x="0" y="61"/>
                  <a:pt x="1" y="61"/>
                  <a:pt x="2" y="61"/>
                </a:cubicBezTo>
                <a:moveTo>
                  <a:pt x="27" y="1"/>
                </a:moveTo>
                <a:cubicBezTo>
                  <a:pt x="28" y="3"/>
                  <a:pt x="29" y="4"/>
                  <a:pt x="30" y="6"/>
                </a:cubicBezTo>
                <a:cubicBezTo>
                  <a:pt x="34" y="12"/>
                  <a:pt x="35" y="18"/>
                  <a:pt x="35" y="24"/>
                </a:cubicBezTo>
                <a:cubicBezTo>
                  <a:pt x="35" y="18"/>
                  <a:pt x="34" y="12"/>
                  <a:pt x="30" y="6"/>
                </a:cubicBezTo>
                <a:cubicBezTo>
                  <a:pt x="29" y="4"/>
                  <a:pt x="28" y="3"/>
                  <a:pt x="27" y="1"/>
                </a:cubicBezTo>
                <a:moveTo>
                  <a:pt x="27" y="1"/>
                </a:moveTo>
                <a:cubicBezTo>
                  <a:pt x="27" y="1"/>
                  <a:pt x="27" y="1"/>
                  <a:pt x="27" y="1"/>
                </a:cubicBezTo>
                <a:cubicBezTo>
                  <a:pt x="27" y="1"/>
                  <a:pt x="27" y="1"/>
                  <a:pt x="27" y="1"/>
                </a:cubicBezTo>
                <a:moveTo>
                  <a:pt x="26" y="0"/>
                </a:moveTo>
                <a:cubicBezTo>
                  <a:pt x="27" y="1"/>
                  <a:pt x="27" y="1"/>
                  <a:pt x="27" y="1"/>
                </a:cubicBezTo>
                <a:cubicBezTo>
                  <a:pt x="27" y="1"/>
                  <a:pt x="27" y="1"/>
                  <a:pt x="26" y="0"/>
                </a:cubicBezTo>
                <a:moveTo>
                  <a:pt x="26" y="0"/>
                </a:moveTo>
                <a:cubicBezTo>
                  <a:pt x="26" y="0"/>
                  <a:pt x="26" y="0"/>
                  <a:pt x="26" y="0"/>
                </a:cubicBezTo>
                <a:cubicBezTo>
                  <a:pt x="26" y="0"/>
                  <a:pt x="26" y="0"/>
                  <a:pt x="26" y="0"/>
                </a:cubicBezTo>
                <a:moveTo>
                  <a:pt x="26" y="0"/>
                </a:moveTo>
                <a:cubicBezTo>
                  <a:pt x="26" y="0"/>
                  <a:pt x="26" y="0"/>
                  <a:pt x="26" y="0"/>
                </a:cubicBezTo>
                <a:cubicBezTo>
                  <a:pt x="26" y="0"/>
                  <a:pt x="26" y="0"/>
                  <a:pt x="26" y="0"/>
                </a:cubicBezTo>
              </a:path>
            </a:pathLst>
          </a:custGeom>
          <a:solidFill>
            <a:srgbClr val="313A42">
              <a:alpha val="100000"/>
            </a:srgbClr>
          </a:solidFill>
          <a:ln w="9525">
            <a:noFill/>
          </a:ln>
        </p:spPr>
        <p:txBody>
          <a:bodyPr lIns="68580" tIns="34290" rIns="68580" bIns="34290"/>
          <a:lstStyle/>
          <a:p>
            <a:endParaRPr lang="zh-CN" altLang="en-US"/>
          </a:p>
        </p:txBody>
      </p:sp>
      <p:sp>
        <p:nvSpPr>
          <p:cNvPr id="31" name="MH_Text_1"/>
          <p:cNvSpPr txBox="1"/>
          <p:nvPr/>
        </p:nvSpPr>
        <p:spPr>
          <a:xfrm>
            <a:off x="1360004" y="1919603"/>
            <a:ext cx="3972635" cy="499669"/>
          </a:xfrm>
          <a:prstGeom prst="rect">
            <a:avLst/>
          </a:prstGeom>
          <a:noFill/>
        </p:spPr>
        <p:txBody>
          <a:bodyPr lIns="68580" tIns="34290" rIns="68580" bIns="34290" anchor="ctr"/>
          <a:lstStyle/>
          <a:p>
            <a:pPr fontAlgn="auto">
              <a:lnSpc>
                <a:spcPct val="150000"/>
              </a:lnSpc>
            </a:pPr>
            <a:r>
              <a:rPr lang="zh-CN" altLang="en-US" dirty="0">
                <a:solidFill>
                  <a:srgbClr val="23232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类似抖音界面，一页只对应一个视频的封面图，下滑进入下一个视频的封面。</a:t>
            </a:r>
            <a:endParaRPr lang="zh-CN" altLang="en-US" dirty="0">
              <a:solidFill>
                <a:srgbClr val="23232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2" name="MH_Text_1"/>
          <p:cNvSpPr txBox="1"/>
          <p:nvPr/>
        </p:nvSpPr>
        <p:spPr>
          <a:xfrm>
            <a:off x="1399374" y="3241837"/>
            <a:ext cx="3972635" cy="499669"/>
          </a:xfrm>
          <a:prstGeom prst="rect">
            <a:avLst/>
          </a:prstGeom>
          <a:noFill/>
        </p:spPr>
        <p:txBody>
          <a:bodyPr lIns="68580" tIns="34290" rIns="68580" bIns="34290" anchor="ctr"/>
          <a:lstStyle/>
          <a:p>
            <a:pPr fontAlgn="auto">
              <a:lnSpc>
                <a:spcPct val="150000"/>
              </a:lnSpc>
            </a:pPr>
            <a:r>
              <a:rPr lang="zh-CN" altLang="en-US" dirty="0">
                <a:solidFill>
                  <a:srgbClr val="23232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在视频和图片未加载出来时显示加载图标，如果加载错误则显示错误图标。</a:t>
            </a:r>
            <a:endParaRPr lang="zh-CN" altLang="en-US" dirty="0">
              <a:solidFill>
                <a:srgbClr val="23232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64" name="TextBox 1957"/>
          <p:cNvSpPr/>
          <p:nvPr/>
        </p:nvSpPr>
        <p:spPr>
          <a:xfrm>
            <a:off x="832769" y="1976536"/>
            <a:ext cx="498337" cy="377026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lIns="68580" tIns="34290" rIns="68580" bIns="34290">
            <a:spAutoFit/>
          </a:bodyPr>
          <a:lstStyle/>
          <a:p>
            <a:pPr lvl="0" algn="ctr"/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01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5" name="TextBox 1957"/>
          <p:cNvSpPr/>
          <p:nvPr/>
        </p:nvSpPr>
        <p:spPr>
          <a:xfrm>
            <a:off x="861865" y="3302695"/>
            <a:ext cx="498337" cy="377026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lIns="68580" tIns="34290" rIns="68580" bIns="34290">
            <a:spAutoFit/>
          </a:bodyPr>
          <a:lstStyle/>
          <a:p>
            <a:pPr lvl="0" algn="ctr"/>
            <a:r>
              <a:rPr lang="en-US" altLang="zh-CN" sz="2000" dirty="0" smtClean="0">
                <a:solidFill>
                  <a:srgbClr val="33495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02</a:t>
            </a:r>
            <a:endParaRPr lang="zh-CN" altLang="en-US" sz="2000" dirty="0">
              <a:solidFill>
                <a:srgbClr val="33495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410325" y="4293870"/>
            <a:ext cx="155956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200"/>
              <a:t>这是一个动图</a:t>
            </a:r>
            <a:endParaRPr lang="zh-CN" altLang="en-US" sz="1200"/>
          </a:p>
        </p:txBody>
      </p:sp>
      <p:pic>
        <p:nvPicPr>
          <p:cNvPr id="4" name="图片 3" descr="20252600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 rot="16200000">
            <a:off x="7643495" y="4164330"/>
            <a:ext cx="437515" cy="437515"/>
          </a:xfrm>
          <a:prstGeom prst="rect">
            <a:avLst/>
          </a:prstGeom>
        </p:spPr>
      </p:pic>
      <p:pic>
        <p:nvPicPr>
          <p:cNvPr id="2" name="图片 1" descr="封面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5415" y="749935"/>
            <a:ext cx="1880870" cy="33445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文本框 10"/>
          <p:cNvSpPr txBox="1"/>
          <p:nvPr/>
        </p:nvSpPr>
        <p:spPr>
          <a:xfrm>
            <a:off x="484782" y="465352"/>
            <a:ext cx="2448272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>
                <a:solidFill>
                  <a:srgbClr val="33495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创新点</a:t>
            </a:r>
            <a:endParaRPr lang="zh-CN" altLang="en-US" sz="1800" dirty="0">
              <a:solidFill>
                <a:srgbClr val="33495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r>
              <a:rPr lang="en-US" altLang="zh-CN" sz="1000" dirty="0">
                <a:solidFill>
                  <a:srgbClr val="33495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Innovation points</a:t>
            </a:r>
            <a:endParaRPr lang="zh-CN" altLang="en-US" sz="1000" dirty="0">
              <a:solidFill>
                <a:srgbClr val="33495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4" name="Freeform 1812"/>
          <p:cNvSpPr/>
          <p:nvPr/>
        </p:nvSpPr>
        <p:spPr>
          <a:xfrm>
            <a:off x="823365" y="2832556"/>
            <a:ext cx="504874" cy="511254"/>
          </a:xfrm>
          <a:prstGeom prst="roundRect">
            <a:avLst/>
          </a:prstGeom>
          <a:noFill/>
          <a:ln w="9525">
            <a:solidFill>
              <a:srgbClr val="33495E"/>
            </a:solidFill>
          </a:ln>
        </p:spPr>
        <p:txBody>
          <a:bodyPr lIns="68580" tIns="34290" rIns="68580" bIns="34290"/>
          <a:lstStyle/>
          <a:p>
            <a:endParaRPr lang="zh-CN" altLang="en-US"/>
          </a:p>
        </p:txBody>
      </p:sp>
      <p:sp>
        <p:nvSpPr>
          <p:cNvPr id="26" name="Freeform 1812"/>
          <p:cNvSpPr/>
          <p:nvPr/>
        </p:nvSpPr>
        <p:spPr>
          <a:xfrm>
            <a:off x="823365" y="1529807"/>
            <a:ext cx="504874" cy="511254"/>
          </a:xfrm>
          <a:prstGeom prst="roundRect">
            <a:avLst/>
          </a:prstGeom>
          <a:solidFill>
            <a:srgbClr val="33495E"/>
          </a:solidFill>
          <a:ln w="9525">
            <a:noFill/>
          </a:ln>
        </p:spPr>
        <p:txBody>
          <a:bodyPr lIns="68580" tIns="34290" rIns="68580" bIns="34290"/>
          <a:lstStyle/>
          <a:p>
            <a:endParaRPr lang="zh-CN" altLang="en-US"/>
          </a:p>
        </p:txBody>
      </p:sp>
      <p:sp>
        <p:nvSpPr>
          <p:cNvPr id="27" name="Freeform 1830"/>
          <p:cNvSpPr>
            <a:spLocks noEditPoints="1"/>
          </p:cNvSpPr>
          <p:nvPr/>
        </p:nvSpPr>
        <p:spPr>
          <a:xfrm>
            <a:off x="832117" y="1695952"/>
            <a:ext cx="143351" cy="249555"/>
          </a:xfrm>
          <a:custGeom>
            <a:avLst/>
            <a:gdLst>
              <a:gd name="txL" fmla="*/ 0 w 35"/>
              <a:gd name="txT" fmla="*/ 0 h 61"/>
              <a:gd name="txR" fmla="*/ 35 w 35"/>
              <a:gd name="txB" fmla="*/ 61 h 61"/>
            </a:gdLst>
            <a:ahLst/>
            <a:cxnLst>
              <a:cxn ang="0">
                <a:pos x="11611" y="354012"/>
              </a:cxn>
              <a:cxn ang="0">
                <a:pos x="0" y="354012"/>
              </a:cxn>
              <a:cxn ang="0">
                <a:pos x="0" y="354012"/>
              </a:cxn>
              <a:cxn ang="0">
                <a:pos x="11611" y="354012"/>
              </a:cxn>
              <a:cxn ang="0">
                <a:pos x="156754" y="5803"/>
              </a:cxn>
              <a:cxn ang="0">
                <a:pos x="174171" y="34821"/>
              </a:cxn>
              <a:cxn ang="0">
                <a:pos x="203200" y="139283"/>
              </a:cxn>
              <a:cxn ang="0">
                <a:pos x="174171" y="34821"/>
              </a:cxn>
              <a:cxn ang="0">
                <a:pos x="156754" y="5803"/>
              </a:cxn>
              <a:cxn ang="0">
                <a:pos x="156754" y="5803"/>
              </a:cxn>
              <a:cxn ang="0">
                <a:pos x="156754" y="5803"/>
              </a:cxn>
              <a:cxn ang="0">
                <a:pos x="156754" y="5803"/>
              </a:cxn>
              <a:cxn ang="0">
                <a:pos x="150949" y="0"/>
              </a:cxn>
              <a:cxn ang="0">
                <a:pos x="156754" y="5803"/>
              </a:cxn>
              <a:cxn ang="0">
                <a:pos x="150949" y="0"/>
              </a:cxn>
              <a:cxn ang="0">
                <a:pos x="150949" y="0"/>
              </a:cxn>
              <a:cxn ang="0">
                <a:pos x="150949" y="0"/>
              </a:cxn>
              <a:cxn ang="0">
                <a:pos x="150949" y="0"/>
              </a:cxn>
              <a:cxn ang="0">
                <a:pos x="150949" y="0"/>
              </a:cxn>
              <a:cxn ang="0">
                <a:pos x="150949" y="0"/>
              </a:cxn>
              <a:cxn ang="0">
                <a:pos x="150949" y="0"/>
              </a:cxn>
            </a:cxnLst>
            <a:rect l="txL" t="txT" r="txR" b="txB"/>
            <a:pathLst>
              <a:path w="35" h="61">
                <a:moveTo>
                  <a:pt x="2" y="61"/>
                </a:moveTo>
                <a:cubicBezTo>
                  <a:pt x="1" y="61"/>
                  <a:pt x="0" y="61"/>
                  <a:pt x="0" y="61"/>
                </a:cubicBezTo>
                <a:cubicBezTo>
                  <a:pt x="0" y="61"/>
                  <a:pt x="0" y="61"/>
                  <a:pt x="0" y="61"/>
                </a:cubicBezTo>
                <a:cubicBezTo>
                  <a:pt x="0" y="61"/>
                  <a:pt x="1" y="61"/>
                  <a:pt x="2" y="61"/>
                </a:cubicBezTo>
                <a:moveTo>
                  <a:pt x="27" y="1"/>
                </a:moveTo>
                <a:cubicBezTo>
                  <a:pt x="28" y="3"/>
                  <a:pt x="29" y="4"/>
                  <a:pt x="30" y="6"/>
                </a:cubicBezTo>
                <a:cubicBezTo>
                  <a:pt x="34" y="12"/>
                  <a:pt x="35" y="18"/>
                  <a:pt x="35" y="24"/>
                </a:cubicBezTo>
                <a:cubicBezTo>
                  <a:pt x="35" y="18"/>
                  <a:pt x="34" y="12"/>
                  <a:pt x="30" y="6"/>
                </a:cubicBezTo>
                <a:cubicBezTo>
                  <a:pt x="29" y="4"/>
                  <a:pt x="28" y="3"/>
                  <a:pt x="27" y="1"/>
                </a:cubicBezTo>
                <a:moveTo>
                  <a:pt x="27" y="1"/>
                </a:moveTo>
                <a:cubicBezTo>
                  <a:pt x="27" y="1"/>
                  <a:pt x="27" y="1"/>
                  <a:pt x="27" y="1"/>
                </a:cubicBezTo>
                <a:cubicBezTo>
                  <a:pt x="27" y="1"/>
                  <a:pt x="27" y="1"/>
                  <a:pt x="27" y="1"/>
                </a:cubicBezTo>
                <a:moveTo>
                  <a:pt x="26" y="0"/>
                </a:moveTo>
                <a:cubicBezTo>
                  <a:pt x="27" y="1"/>
                  <a:pt x="27" y="1"/>
                  <a:pt x="27" y="1"/>
                </a:cubicBezTo>
                <a:cubicBezTo>
                  <a:pt x="27" y="1"/>
                  <a:pt x="27" y="1"/>
                  <a:pt x="26" y="0"/>
                </a:cubicBezTo>
                <a:moveTo>
                  <a:pt x="26" y="0"/>
                </a:moveTo>
                <a:cubicBezTo>
                  <a:pt x="26" y="0"/>
                  <a:pt x="26" y="0"/>
                  <a:pt x="26" y="0"/>
                </a:cubicBezTo>
                <a:cubicBezTo>
                  <a:pt x="26" y="0"/>
                  <a:pt x="26" y="0"/>
                  <a:pt x="26" y="0"/>
                </a:cubicBezTo>
                <a:moveTo>
                  <a:pt x="26" y="0"/>
                </a:moveTo>
                <a:cubicBezTo>
                  <a:pt x="26" y="0"/>
                  <a:pt x="26" y="0"/>
                  <a:pt x="26" y="0"/>
                </a:cubicBezTo>
                <a:cubicBezTo>
                  <a:pt x="26" y="0"/>
                  <a:pt x="26" y="0"/>
                  <a:pt x="26" y="0"/>
                </a:cubicBezTo>
              </a:path>
            </a:pathLst>
          </a:custGeom>
          <a:solidFill>
            <a:srgbClr val="313A42">
              <a:alpha val="100000"/>
            </a:srgbClr>
          </a:solidFill>
          <a:ln w="9525">
            <a:noFill/>
          </a:ln>
        </p:spPr>
        <p:txBody>
          <a:bodyPr lIns="68580" tIns="34290" rIns="68580" bIns="34290"/>
          <a:lstStyle/>
          <a:p>
            <a:endParaRPr lang="zh-CN" altLang="en-US"/>
          </a:p>
        </p:txBody>
      </p:sp>
      <p:sp>
        <p:nvSpPr>
          <p:cNvPr id="31" name="MH_Text_1"/>
          <p:cNvSpPr txBox="1"/>
          <p:nvPr/>
        </p:nvSpPr>
        <p:spPr>
          <a:xfrm>
            <a:off x="1363814" y="1529713"/>
            <a:ext cx="3972635" cy="499669"/>
          </a:xfrm>
          <a:prstGeom prst="rect">
            <a:avLst/>
          </a:prstGeom>
          <a:noFill/>
        </p:spPr>
        <p:txBody>
          <a:bodyPr lIns="68580" tIns="34290" rIns="68580" bIns="34290" anchor="ctr"/>
          <a:lstStyle/>
          <a:p>
            <a:pPr fontAlgn="auto">
              <a:lnSpc>
                <a:spcPct val="150000"/>
              </a:lnSpc>
            </a:pPr>
            <a:r>
              <a:rPr lang="zh-CN" altLang="en-US" dirty="0">
                <a:solidFill>
                  <a:srgbClr val="23232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界面中心放置圆形播放图标，代表点击后可以播放视频。</a:t>
            </a:r>
            <a:endParaRPr lang="zh-CN" altLang="en-US" dirty="0">
              <a:solidFill>
                <a:srgbClr val="23232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2" name="MH_Text_1"/>
          <p:cNvSpPr txBox="1"/>
          <p:nvPr/>
        </p:nvSpPr>
        <p:spPr>
          <a:xfrm>
            <a:off x="1363814" y="2845597"/>
            <a:ext cx="3972635" cy="499669"/>
          </a:xfrm>
          <a:prstGeom prst="rect">
            <a:avLst/>
          </a:prstGeom>
          <a:noFill/>
        </p:spPr>
        <p:txBody>
          <a:bodyPr lIns="68580" tIns="34290" rIns="68580" bIns="34290" anchor="ctr"/>
          <a:lstStyle/>
          <a:p>
            <a:pPr>
              <a:lnSpc>
                <a:spcPts val="1500"/>
              </a:lnSpc>
            </a:pPr>
            <a:endParaRPr lang="zh-CN" altLang="en-US" sz="1200" dirty="0">
              <a:solidFill>
                <a:srgbClr val="23232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dirty="0">
                <a:solidFill>
                  <a:srgbClr val="23232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类似抖音界面显示信息，左下角放置</a:t>
            </a:r>
            <a:r>
              <a:rPr lang="zh-CN" altLang="en-US" dirty="0">
                <a:solidFill>
                  <a:srgbClr val="23232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用户名和视频简介，右侧放置头像、点赞的红心图标以及点赞数。</a:t>
            </a:r>
            <a:endParaRPr lang="zh-CN" altLang="en-US" dirty="0">
              <a:solidFill>
                <a:srgbClr val="23232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ts val="1500"/>
              </a:lnSpc>
            </a:pPr>
            <a:endParaRPr lang="zh-CN" altLang="en-US" dirty="0">
              <a:solidFill>
                <a:srgbClr val="23232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64" name="TextBox 1957"/>
          <p:cNvSpPr/>
          <p:nvPr/>
        </p:nvSpPr>
        <p:spPr>
          <a:xfrm>
            <a:off x="836579" y="1586646"/>
            <a:ext cx="498337" cy="37592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lIns="68580" tIns="34290" rIns="68580" bIns="34290">
            <a:spAutoFit/>
          </a:bodyPr>
          <a:lstStyle/>
          <a:p>
            <a:pPr lvl="0" algn="ctr"/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03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5" name="TextBox 1957"/>
          <p:cNvSpPr/>
          <p:nvPr/>
        </p:nvSpPr>
        <p:spPr>
          <a:xfrm>
            <a:off x="826305" y="2906455"/>
            <a:ext cx="498337" cy="37592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lIns="68580" tIns="34290" rIns="68580" bIns="34290">
            <a:spAutoFit/>
          </a:bodyPr>
          <a:lstStyle/>
          <a:p>
            <a:pPr lvl="0" algn="ctr"/>
            <a:r>
              <a:rPr lang="en-US" altLang="zh-CN" sz="2000" dirty="0" smtClean="0">
                <a:solidFill>
                  <a:srgbClr val="33495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04</a:t>
            </a:r>
            <a:endParaRPr lang="zh-CN" altLang="en-US" sz="2000" dirty="0">
              <a:solidFill>
                <a:srgbClr val="33495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2" name="图片 1" descr="封面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81725" y="598805"/>
            <a:ext cx="2219325" cy="39465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REFSHAPE" val="1032338828"/>
  <p:tag name="KSO_WM_UNIT_PLACING_PICTURE_USER_VIEWPORT" val="{&quot;height&quot;:9600,&quot;width&quot;:5400}"/>
</p:tagLst>
</file>

<file path=ppt/tags/tag2.xml><?xml version="1.0" encoding="utf-8"?>
<p:tagLst xmlns:p="http://schemas.openxmlformats.org/presentationml/2006/main">
  <p:tag name="REFSHAPE" val="534871692"/>
  <p:tag name="KSO_WM_UNIT_PLACING_PICTURE_USER_VIEWPORT" val="{&quot;height&quot;:9600,&quot;width&quot;:5400}"/>
</p:tagLst>
</file>

<file path=ppt/theme/theme1.xml><?xml version="1.0" encoding="utf-8"?>
<a:theme xmlns:a="http://schemas.openxmlformats.org/drawingml/2006/main" name="Qzuse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1624</Words>
  <Application>WPS 演示</Application>
  <PresentationFormat>全屏显示(16:9)</PresentationFormat>
  <Paragraphs>158</Paragraphs>
  <Slides>16</Slides>
  <Notes>18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4" baseType="lpstr">
      <vt:lpstr>Arial</vt:lpstr>
      <vt:lpstr>宋体</vt:lpstr>
      <vt:lpstr>Wingdings</vt:lpstr>
      <vt:lpstr>微软雅黑</vt:lpstr>
      <vt:lpstr>Wingdings</vt:lpstr>
      <vt:lpstr>Arial Unicode MS</vt:lpstr>
      <vt:lpstr>Calibri</vt:lpstr>
      <vt:lpstr>Qzuser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qzuser;</dc:title>
  <dc:creator>qzuser</dc:creator>
  <cp:keywords>qzuser</cp:keywords>
  <dc:description>qzuser</dc:description>
  <cp:lastModifiedBy>Younger</cp:lastModifiedBy>
  <cp:revision>250</cp:revision>
  <dcterms:created xsi:type="dcterms:W3CDTF">2016-05-20T12:59:00Z</dcterms:created>
  <dcterms:modified xsi:type="dcterms:W3CDTF">2020-05-28T13:43:14Z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2052-11.1.0.9662</vt:lpwstr>
  </property>
</Properties>
</file>